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2"/>
  </p:notesMasterIdLst>
  <p:sldIdLst>
    <p:sldId id="256" r:id="rId2"/>
    <p:sldId id="258" r:id="rId3"/>
    <p:sldId id="297" r:id="rId4"/>
    <p:sldId id="309" r:id="rId5"/>
    <p:sldId id="307" r:id="rId6"/>
    <p:sldId id="308" r:id="rId7"/>
    <p:sldId id="302" r:id="rId8"/>
    <p:sldId id="298" r:id="rId9"/>
    <p:sldId id="310" r:id="rId10"/>
    <p:sldId id="315" r:id="rId11"/>
    <p:sldId id="311" r:id="rId12"/>
    <p:sldId id="289" r:id="rId13"/>
    <p:sldId id="296" r:id="rId14"/>
    <p:sldId id="306" r:id="rId15"/>
    <p:sldId id="312" r:id="rId16"/>
    <p:sldId id="313" r:id="rId17"/>
    <p:sldId id="301" r:id="rId18"/>
    <p:sldId id="314" r:id="rId19"/>
    <p:sldId id="303" r:id="rId20"/>
    <p:sldId id="28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1114" autoAdjust="0"/>
  </p:normalViewPr>
  <p:slideViewPr>
    <p:cSldViewPr snapToGrid="0">
      <p:cViewPr varScale="1">
        <p:scale>
          <a:sx n="90" d="100"/>
          <a:sy n="90" d="100"/>
        </p:scale>
        <p:origin x="2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overlay val="0"/>
    </c:title>
    <c:autoTitleDeleted val="0"/>
    <c:plotArea>
      <c:layout/>
      <c:barChart>
        <c:barDir val="col"/>
        <c:grouping val="clustered"/>
        <c:varyColors val="1"/>
        <c:ser>
          <c:idx val="0"/>
          <c:order val="0"/>
          <c:tx>
            <c:strRef>
              <c:f>Sheet1!$B$1</c:f>
              <c:strCache>
                <c:ptCount val="1"/>
                <c:pt idx="0">
                  <c:v>Annual Cost</c:v>
                </c:pt>
              </c:strCache>
            </c:strRef>
          </c:tx>
          <c:invertIfNegative val="1"/>
          <c:cat>
            <c:strRef>
              <c:f>Sheet1!$A$2:$A$3</c:f>
              <c:strCache>
                <c:ptCount val="2"/>
                <c:pt idx="0">
                  <c:v>Printed Newsletter</c:v>
                </c:pt>
                <c:pt idx="1">
                  <c:v>Digital Newsletter</c:v>
                </c:pt>
              </c:strCache>
            </c:strRef>
          </c:cat>
          <c:val>
            <c:numRef>
              <c:f>Sheet1!$B$2:$B$3</c:f>
              <c:numCache>
                <c:formatCode>General</c:formatCode>
                <c:ptCount val="2"/>
                <c:pt idx="0">
                  <c:v>35644.06</c:v>
                </c:pt>
                <c:pt idx="1">
                  <c:v>1495</c:v>
                </c:pt>
              </c:numCache>
            </c:numRef>
          </c:val>
          <c:extLst>
            <c:ext xmlns:c16="http://schemas.microsoft.com/office/drawing/2014/chart" uri="{C3380CC4-5D6E-409C-BE32-E72D297353CC}">
              <c16:uniqueId val="{00000000-99FF-449C-8BD8-3A5B1A057B6F}"/>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200"/>
            </a:pPr>
            <a:endParaRPr lang="en-US"/>
          </a:p>
        </c:txPr>
        <c:crossAx val="-2113994440"/>
        <c:crosses val="autoZero"/>
        <c:auto val="1"/>
        <c:lblAlgn val="ctr"/>
        <c:lblOffset val="100"/>
        <c:noMultiLvlLbl val="0"/>
      </c:catAx>
      <c:valAx>
        <c:axId val="-2113994440"/>
        <c:scaling>
          <c:orientation val="minMax"/>
        </c:scaling>
        <c:delete val="0"/>
        <c:axPos val="l"/>
        <c:numFmt formatCode="General" sourceLinked="1"/>
        <c:majorTickMark val="out"/>
        <c:minorTickMark val="none"/>
        <c:tickLblPos val="nextTo"/>
        <c:txPr>
          <a:bodyPr/>
          <a:lstStyle/>
          <a:p>
            <a:pPr>
              <a:defRPr sz="1200"/>
            </a:pPr>
            <a:endParaRPr lang="en-US"/>
          </a:p>
        </c:txPr>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hyperlink" Target="https://news.johnbarry.com/printable/2025/june/" TargetMode="Externa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diagrams/_rels/data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ata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8.svg"/></Relationships>
</file>

<file path=ppt/diagrams/_rels/data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7.png"/><Relationship Id="rId7"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3" Type="http://schemas.openxmlformats.org/officeDocument/2006/relationships/hyperlink" Target="https://news.johnbarry.com/printable/2025/june/" TargetMode="External"/><Relationship Id="rId7" Type="http://schemas.openxmlformats.org/officeDocument/2006/relationships/image" Target="../media/image28.sv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diagrams/_rels/drawing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8.svg"/></Relationships>
</file>

<file path=ppt/diagrams/_rels/drawing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7.png"/><Relationship Id="rId7"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427049-9791-45E9-B9B0-05D9CF9C7CF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1465915-FA33-4E52-B3B3-0D66CEECEBB5}">
      <dgm:prSet/>
      <dgm:spPr/>
      <dgm:t>
        <a:bodyPr/>
        <a:lstStyle/>
        <a:p>
          <a:r>
            <a:rPr lang="en-US" b="1"/>
            <a:t>Mike L.</a:t>
          </a:r>
          <a:endParaRPr lang="en-US"/>
        </a:p>
      </dgm:t>
    </dgm:pt>
    <dgm:pt modelId="{2C6633EB-4F2B-4A57-B9A8-6A6F071818DE}" type="parTrans" cxnId="{DBCB1001-B5DD-4E1F-8C16-E9066438671F}">
      <dgm:prSet/>
      <dgm:spPr/>
      <dgm:t>
        <a:bodyPr/>
        <a:lstStyle/>
        <a:p>
          <a:endParaRPr lang="en-US"/>
        </a:p>
      </dgm:t>
    </dgm:pt>
    <dgm:pt modelId="{57C8B6CA-F005-4F3D-9459-3904F1F4E2A9}" type="sibTrans" cxnId="{DBCB1001-B5DD-4E1F-8C16-E9066438671F}">
      <dgm:prSet/>
      <dgm:spPr/>
      <dgm:t>
        <a:bodyPr/>
        <a:lstStyle/>
        <a:p>
          <a:endParaRPr lang="en-US"/>
        </a:p>
      </dgm:t>
    </dgm:pt>
    <dgm:pt modelId="{7D6BD1E0-8D7E-41BE-8E7A-D4C3B518E16A}">
      <dgm:prSet/>
      <dgm:spPr/>
      <dgm:t>
        <a:bodyPr/>
        <a:lstStyle/>
        <a:p>
          <a:r>
            <a:rPr lang="en-US" b="1"/>
            <a:t>Erin</a:t>
          </a:r>
          <a:endParaRPr lang="en-US"/>
        </a:p>
      </dgm:t>
    </dgm:pt>
    <dgm:pt modelId="{056C7252-B6F4-4376-A249-97FB69E5D0C1}" type="parTrans" cxnId="{66C160C9-A3B4-4C68-AF48-4FAC08A4F552}">
      <dgm:prSet/>
      <dgm:spPr/>
      <dgm:t>
        <a:bodyPr/>
        <a:lstStyle/>
        <a:p>
          <a:endParaRPr lang="en-US"/>
        </a:p>
      </dgm:t>
    </dgm:pt>
    <dgm:pt modelId="{E010BCF9-8938-4D60-8348-342E07C00217}" type="sibTrans" cxnId="{66C160C9-A3B4-4C68-AF48-4FAC08A4F552}">
      <dgm:prSet/>
      <dgm:spPr/>
      <dgm:t>
        <a:bodyPr/>
        <a:lstStyle/>
        <a:p>
          <a:endParaRPr lang="en-US"/>
        </a:p>
      </dgm:t>
    </dgm:pt>
    <dgm:pt modelId="{9AF70DD6-A2C3-4508-8747-0CFE32D4EF77}">
      <dgm:prSet/>
      <dgm:spPr/>
      <dgm:t>
        <a:bodyPr/>
        <a:lstStyle/>
        <a:p>
          <a:r>
            <a:rPr lang="en-US" b="1"/>
            <a:t>Dave K.</a:t>
          </a:r>
          <a:endParaRPr lang="en-US"/>
        </a:p>
      </dgm:t>
    </dgm:pt>
    <dgm:pt modelId="{269A49E8-D619-49CC-88D4-055A165F18E1}" type="parTrans" cxnId="{560AA051-4565-43BB-A1E7-40AA4CF7E4D1}">
      <dgm:prSet/>
      <dgm:spPr/>
      <dgm:t>
        <a:bodyPr/>
        <a:lstStyle/>
        <a:p>
          <a:endParaRPr lang="en-US"/>
        </a:p>
      </dgm:t>
    </dgm:pt>
    <dgm:pt modelId="{E54B9BEE-72FE-480C-828D-15D0DE861524}" type="sibTrans" cxnId="{560AA051-4565-43BB-A1E7-40AA4CF7E4D1}">
      <dgm:prSet/>
      <dgm:spPr/>
      <dgm:t>
        <a:bodyPr/>
        <a:lstStyle/>
        <a:p>
          <a:endParaRPr lang="en-US"/>
        </a:p>
      </dgm:t>
    </dgm:pt>
    <dgm:pt modelId="{8149E5BA-FC28-49A1-A389-06C424ED5938}">
      <dgm:prSet/>
      <dgm:spPr/>
      <dgm:t>
        <a:bodyPr/>
        <a:lstStyle/>
        <a:p>
          <a:r>
            <a:rPr lang="en-US" b="1"/>
            <a:t>Bud W.</a:t>
          </a:r>
          <a:endParaRPr lang="en-US"/>
        </a:p>
      </dgm:t>
    </dgm:pt>
    <dgm:pt modelId="{8BEF22C4-AA73-4972-9AEC-5CD648DE0045}" type="parTrans" cxnId="{1390B8A6-F71D-406A-BDA1-628065996ECA}">
      <dgm:prSet/>
      <dgm:spPr/>
      <dgm:t>
        <a:bodyPr/>
        <a:lstStyle/>
        <a:p>
          <a:endParaRPr lang="en-US"/>
        </a:p>
      </dgm:t>
    </dgm:pt>
    <dgm:pt modelId="{3B7C1209-510B-4DD5-A2E7-63A81EC7B39F}" type="sibTrans" cxnId="{1390B8A6-F71D-406A-BDA1-628065996ECA}">
      <dgm:prSet/>
      <dgm:spPr/>
      <dgm:t>
        <a:bodyPr/>
        <a:lstStyle/>
        <a:p>
          <a:endParaRPr lang="en-US"/>
        </a:p>
      </dgm:t>
    </dgm:pt>
    <dgm:pt modelId="{D826D6F5-91EC-460F-9FC8-A94D25280377}">
      <dgm:prSet/>
      <dgm:spPr/>
      <dgm:t>
        <a:bodyPr/>
        <a:lstStyle/>
        <a:p>
          <a:r>
            <a:rPr lang="en-US" b="1"/>
            <a:t>Sooz B.</a:t>
          </a:r>
          <a:endParaRPr lang="en-US"/>
        </a:p>
      </dgm:t>
    </dgm:pt>
    <dgm:pt modelId="{0D4D02E1-AD44-4696-B911-6F007F82F9A9}" type="parTrans" cxnId="{FB1489CB-1BF9-406E-907C-3A815C674D56}">
      <dgm:prSet/>
      <dgm:spPr/>
      <dgm:t>
        <a:bodyPr/>
        <a:lstStyle/>
        <a:p>
          <a:endParaRPr lang="en-US"/>
        </a:p>
      </dgm:t>
    </dgm:pt>
    <dgm:pt modelId="{0AB30968-F701-4A73-B4C8-2484F0BCBBD0}" type="sibTrans" cxnId="{FB1489CB-1BF9-406E-907C-3A815C674D56}">
      <dgm:prSet/>
      <dgm:spPr/>
      <dgm:t>
        <a:bodyPr/>
        <a:lstStyle/>
        <a:p>
          <a:endParaRPr lang="en-US"/>
        </a:p>
      </dgm:t>
    </dgm:pt>
    <dgm:pt modelId="{A3900B4E-C4F1-48DB-A8EF-054402E761C4}">
      <dgm:prSet/>
      <dgm:spPr/>
      <dgm:t>
        <a:bodyPr/>
        <a:lstStyle/>
        <a:p>
          <a:r>
            <a:rPr lang="en-US" b="1"/>
            <a:t>John B.</a:t>
          </a:r>
          <a:endParaRPr lang="en-US"/>
        </a:p>
      </dgm:t>
    </dgm:pt>
    <dgm:pt modelId="{6E5CF3EA-A93A-4FCA-AA7C-7A1B0AF781F5}" type="parTrans" cxnId="{6546DEDF-4CB2-419D-8200-24CEC42854DA}">
      <dgm:prSet/>
      <dgm:spPr/>
      <dgm:t>
        <a:bodyPr/>
        <a:lstStyle/>
        <a:p>
          <a:endParaRPr lang="en-US"/>
        </a:p>
      </dgm:t>
    </dgm:pt>
    <dgm:pt modelId="{7392A330-686A-427E-93EA-752AD86CEA7F}" type="sibTrans" cxnId="{6546DEDF-4CB2-419D-8200-24CEC42854DA}">
      <dgm:prSet/>
      <dgm:spPr/>
      <dgm:t>
        <a:bodyPr/>
        <a:lstStyle/>
        <a:p>
          <a:endParaRPr lang="en-US"/>
        </a:p>
      </dgm:t>
    </dgm:pt>
    <dgm:pt modelId="{F3DF2C63-FB93-4C5C-820D-716698D84847}">
      <dgm:prSet/>
      <dgm:spPr/>
      <dgm:t>
        <a:bodyPr/>
        <a:lstStyle/>
        <a:p>
          <a:r>
            <a:rPr lang="en-US" b="1"/>
            <a:t>John K.</a:t>
          </a:r>
          <a:endParaRPr lang="en-US"/>
        </a:p>
      </dgm:t>
    </dgm:pt>
    <dgm:pt modelId="{5199DBED-A08B-4733-9DE0-6C84C50EFBA3}" type="parTrans" cxnId="{A84A230D-219D-47A5-AAAA-12E81DDBCB2A}">
      <dgm:prSet/>
      <dgm:spPr/>
      <dgm:t>
        <a:bodyPr/>
        <a:lstStyle/>
        <a:p>
          <a:endParaRPr lang="en-US"/>
        </a:p>
      </dgm:t>
    </dgm:pt>
    <dgm:pt modelId="{D709EFC5-F201-4F09-A7A7-8FA5DD2D85E0}" type="sibTrans" cxnId="{A84A230D-219D-47A5-AAAA-12E81DDBCB2A}">
      <dgm:prSet/>
      <dgm:spPr/>
      <dgm:t>
        <a:bodyPr/>
        <a:lstStyle/>
        <a:p>
          <a:endParaRPr lang="en-US"/>
        </a:p>
      </dgm:t>
    </dgm:pt>
    <dgm:pt modelId="{6A7809AA-D06F-4DC3-BD4B-7E15195C4F9F}">
      <dgm:prSet/>
      <dgm:spPr/>
      <dgm:t>
        <a:bodyPr/>
        <a:lstStyle/>
        <a:p>
          <a:r>
            <a:rPr lang="en-US" b="1"/>
            <a:t>Debbie B.</a:t>
          </a:r>
          <a:endParaRPr lang="en-US"/>
        </a:p>
      </dgm:t>
    </dgm:pt>
    <dgm:pt modelId="{E0B955DB-8980-4BD1-BA51-3AF0D920EF13}" type="parTrans" cxnId="{E74706D7-BD5E-48E2-9F6D-D6C6413B9092}">
      <dgm:prSet/>
      <dgm:spPr/>
      <dgm:t>
        <a:bodyPr/>
        <a:lstStyle/>
        <a:p>
          <a:endParaRPr lang="en-US"/>
        </a:p>
      </dgm:t>
    </dgm:pt>
    <dgm:pt modelId="{E043FA4C-5EE4-4AD1-ACDD-A0BD3325DCBC}" type="sibTrans" cxnId="{E74706D7-BD5E-48E2-9F6D-D6C6413B9092}">
      <dgm:prSet/>
      <dgm:spPr/>
      <dgm:t>
        <a:bodyPr/>
        <a:lstStyle/>
        <a:p>
          <a:endParaRPr lang="en-US"/>
        </a:p>
      </dgm:t>
    </dgm:pt>
    <dgm:pt modelId="{782B618F-D632-4499-939F-39AE914C764F}">
      <dgm:prSet/>
      <dgm:spPr/>
      <dgm:t>
        <a:bodyPr/>
        <a:lstStyle/>
        <a:p>
          <a:r>
            <a:rPr lang="en-US" b="1" dirty="0"/>
            <a:t>Keith</a:t>
          </a:r>
          <a:endParaRPr lang="en-US" dirty="0"/>
        </a:p>
      </dgm:t>
    </dgm:pt>
    <dgm:pt modelId="{9C7B66AD-3B54-4358-BCF3-5C428B00ABD3}" type="parTrans" cxnId="{6E6EFBB5-594F-4AE7-A73A-45A08538E72A}">
      <dgm:prSet/>
      <dgm:spPr/>
      <dgm:t>
        <a:bodyPr/>
        <a:lstStyle/>
        <a:p>
          <a:endParaRPr lang="en-US"/>
        </a:p>
      </dgm:t>
    </dgm:pt>
    <dgm:pt modelId="{B8042175-BE2F-45F8-A52A-4DB26DC9A0F2}" type="sibTrans" cxnId="{6E6EFBB5-594F-4AE7-A73A-45A08538E72A}">
      <dgm:prSet/>
      <dgm:spPr/>
      <dgm:t>
        <a:bodyPr/>
        <a:lstStyle/>
        <a:p>
          <a:endParaRPr lang="en-US"/>
        </a:p>
      </dgm:t>
    </dgm:pt>
    <dgm:pt modelId="{7609F449-C750-42E1-8B10-7ABC24586181}">
      <dgm:prSet/>
      <dgm:spPr/>
      <dgm:t>
        <a:bodyPr/>
        <a:lstStyle/>
        <a:p>
          <a:r>
            <a:rPr lang="en-US" b="1"/>
            <a:t>Lupita YM</a:t>
          </a:r>
          <a:endParaRPr lang="en-US"/>
        </a:p>
      </dgm:t>
    </dgm:pt>
    <dgm:pt modelId="{477F3C60-9F49-4041-98F2-71A844CFA9C5}" type="parTrans" cxnId="{46B206E5-BB1C-45BB-A315-F8B0752F2570}">
      <dgm:prSet/>
      <dgm:spPr/>
      <dgm:t>
        <a:bodyPr/>
        <a:lstStyle/>
        <a:p>
          <a:endParaRPr lang="en-US"/>
        </a:p>
      </dgm:t>
    </dgm:pt>
    <dgm:pt modelId="{8D502404-C854-497D-92B7-2D63D7E13500}" type="sibTrans" cxnId="{46B206E5-BB1C-45BB-A315-F8B0752F2570}">
      <dgm:prSet/>
      <dgm:spPr/>
      <dgm:t>
        <a:bodyPr/>
        <a:lstStyle/>
        <a:p>
          <a:endParaRPr lang="en-US"/>
        </a:p>
      </dgm:t>
    </dgm:pt>
    <dgm:pt modelId="{CA93D4AD-9E86-46F2-979D-ED6EB3F2EA69}">
      <dgm:prSet/>
      <dgm:spPr/>
      <dgm:t>
        <a:bodyPr/>
        <a:lstStyle/>
        <a:p>
          <a:r>
            <a:rPr lang="en-US" b="1"/>
            <a:t>Theresa</a:t>
          </a:r>
          <a:endParaRPr lang="en-US"/>
        </a:p>
      </dgm:t>
    </dgm:pt>
    <dgm:pt modelId="{C0F5284F-D034-4FB6-8429-1B677987295D}" type="parTrans" cxnId="{1494E7F6-E276-4F06-8867-094A36A62F7A}">
      <dgm:prSet/>
      <dgm:spPr/>
      <dgm:t>
        <a:bodyPr/>
        <a:lstStyle/>
        <a:p>
          <a:endParaRPr lang="en-US"/>
        </a:p>
      </dgm:t>
    </dgm:pt>
    <dgm:pt modelId="{A2FC704B-7E8A-48B4-B0B1-808B2BB31720}" type="sibTrans" cxnId="{1494E7F6-E276-4F06-8867-094A36A62F7A}">
      <dgm:prSet/>
      <dgm:spPr/>
      <dgm:t>
        <a:bodyPr/>
        <a:lstStyle/>
        <a:p>
          <a:endParaRPr lang="en-US"/>
        </a:p>
      </dgm:t>
    </dgm:pt>
    <dgm:pt modelId="{214DE5AF-1158-4C04-A22E-A54C87BC0042}">
      <dgm:prSet/>
      <dgm:spPr/>
      <dgm:t>
        <a:bodyPr/>
        <a:lstStyle/>
        <a:p>
          <a:r>
            <a:rPr lang="en-US" b="1"/>
            <a:t>Aarin</a:t>
          </a:r>
          <a:endParaRPr lang="en-US"/>
        </a:p>
      </dgm:t>
    </dgm:pt>
    <dgm:pt modelId="{D27D9909-9259-4125-AB65-24F773F93EA7}" type="parTrans" cxnId="{75A05BEF-E6BB-439A-95A5-BBA86DD45E27}">
      <dgm:prSet/>
      <dgm:spPr/>
      <dgm:t>
        <a:bodyPr/>
        <a:lstStyle/>
        <a:p>
          <a:endParaRPr lang="en-US"/>
        </a:p>
      </dgm:t>
    </dgm:pt>
    <dgm:pt modelId="{C0DF2B6E-1F7C-4B9D-B9DC-2BDC20D7DC2F}" type="sibTrans" cxnId="{75A05BEF-E6BB-439A-95A5-BBA86DD45E27}">
      <dgm:prSet/>
      <dgm:spPr/>
      <dgm:t>
        <a:bodyPr/>
        <a:lstStyle/>
        <a:p>
          <a:endParaRPr lang="en-US"/>
        </a:p>
      </dgm:t>
    </dgm:pt>
    <dgm:pt modelId="{96A7C283-E17D-45CB-B664-37853432FDDD}">
      <dgm:prSet/>
      <dgm:spPr/>
      <dgm:t>
        <a:bodyPr/>
        <a:lstStyle/>
        <a:p>
          <a:r>
            <a:rPr lang="en-US" b="1"/>
            <a:t>Jim</a:t>
          </a:r>
          <a:endParaRPr lang="en-US"/>
        </a:p>
      </dgm:t>
    </dgm:pt>
    <dgm:pt modelId="{B71DB53F-6AA8-4215-9629-E1306B544FF1}" type="parTrans" cxnId="{293725AF-345C-4B3D-B9B6-F12025318396}">
      <dgm:prSet/>
      <dgm:spPr/>
      <dgm:t>
        <a:bodyPr/>
        <a:lstStyle/>
        <a:p>
          <a:endParaRPr lang="en-US"/>
        </a:p>
      </dgm:t>
    </dgm:pt>
    <dgm:pt modelId="{5BE27940-8C70-4DFB-A147-F2DDF580C3B7}" type="sibTrans" cxnId="{293725AF-345C-4B3D-B9B6-F12025318396}">
      <dgm:prSet/>
      <dgm:spPr/>
      <dgm:t>
        <a:bodyPr/>
        <a:lstStyle/>
        <a:p>
          <a:endParaRPr lang="en-US"/>
        </a:p>
      </dgm:t>
    </dgm:pt>
    <dgm:pt modelId="{C0B74D9B-6564-4DA4-A8F4-FCBB68554128}">
      <dgm:prSet/>
      <dgm:spPr/>
      <dgm:t>
        <a:bodyPr/>
        <a:lstStyle/>
        <a:p>
          <a:r>
            <a:rPr lang="en-US" b="1"/>
            <a:t>Geene D</a:t>
          </a:r>
          <a:endParaRPr lang="en-US"/>
        </a:p>
      </dgm:t>
    </dgm:pt>
    <dgm:pt modelId="{A6AF6AD6-67A9-4122-9334-187F0CCCFC47}" type="parTrans" cxnId="{A02972D2-BB43-4382-99E3-6B86BFF275AD}">
      <dgm:prSet/>
      <dgm:spPr/>
      <dgm:t>
        <a:bodyPr/>
        <a:lstStyle/>
        <a:p>
          <a:endParaRPr lang="en-US"/>
        </a:p>
      </dgm:t>
    </dgm:pt>
    <dgm:pt modelId="{5CB3A5C4-604F-42ED-939F-28E3915242A6}" type="sibTrans" cxnId="{A02972D2-BB43-4382-99E3-6B86BFF275AD}">
      <dgm:prSet/>
      <dgm:spPr/>
      <dgm:t>
        <a:bodyPr/>
        <a:lstStyle/>
        <a:p>
          <a:endParaRPr lang="en-US"/>
        </a:p>
      </dgm:t>
    </dgm:pt>
    <dgm:pt modelId="{D0DAF664-7792-450D-AC1B-494471CF3D58}">
      <dgm:prSet/>
      <dgm:spPr/>
      <dgm:t>
        <a:bodyPr/>
        <a:lstStyle/>
        <a:p>
          <a:r>
            <a:rPr lang="en-US" b="1" dirty="0"/>
            <a:t>Charley </a:t>
          </a:r>
          <a:endParaRPr lang="en-US" dirty="0"/>
        </a:p>
      </dgm:t>
    </dgm:pt>
    <dgm:pt modelId="{9F07E6A9-B285-4437-AFD6-C7CBEBB742D9}" type="sibTrans" cxnId="{0B195D7D-2713-4688-A1CE-AD2AAE94E025}">
      <dgm:prSet/>
      <dgm:spPr/>
      <dgm:t>
        <a:bodyPr/>
        <a:lstStyle/>
        <a:p>
          <a:endParaRPr lang="en-US"/>
        </a:p>
      </dgm:t>
    </dgm:pt>
    <dgm:pt modelId="{6F2A3210-C20A-4966-9665-A1D434BB48FC}" type="parTrans" cxnId="{0B195D7D-2713-4688-A1CE-AD2AAE94E025}">
      <dgm:prSet/>
      <dgm:spPr/>
      <dgm:t>
        <a:bodyPr/>
        <a:lstStyle/>
        <a:p>
          <a:endParaRPr lang="en-US"/>
        </a:p>
      </dgm:t>
    </dgm:pt>
    <dgm:pt modelId="{1FF85329-2861-4269-B06C-56BB758515D8}" type="pres">
      <dgm:prSet presAssocID="{BC427049-9791-45E9-B9B0-05D9CF9C7CF9}" presName="diagram" presStyleCnt="0">
        <dgm:presLayoutVars>
          <dgm:dir/>
          <dgm:resizeHandles val="exact"/>
        </dgm:presLayoutVars>
      </dgm:prSet>
      <dgm:spPr/>
    </dgm:pt>
    <dgm:pt modelId="{6CFFE1C3-635D-4582-A8BD-DBA275C32414}" type="pres">
      <dgm:prSet presAssocID="{91465915-FA33-4E52-B3B3-0D66CEECEBB5}" presName="node" presStyleLbl="node1" presStyleIdx="0" presStyleCnt="15">
        <dgm:presLayoutVars>
          <dgm:bulletEnabled val="1"/>
        </dgm:presLayoutVars>
      </dgm:prSet>
      <dgm:spPr/>
    </dgm:pt>
    <dgm:pt modelId="{A8272FFA-9EA2-451F-BE47-7741BC960D3A}" type="pres">
      <dgm:prSet presAssocID="{57C8B6CA-F005-4F3D-9459-3904F1F4E2A9}" presName="sibTrans" presStyleCnt="0"/>
      <dgm:spPr/>
    </dgm:pt>
    <dgm:pt modelId="{8CAF319B-AFE2-4D3E-92D9-0779BF53CF39}" type="pres">
      <dgm:prSet presAssocID="{7D6BD1E0-8D7E-41BE-8E7A-D4C3B518E16A}" presName="node" presStyleLbl="node1" presStyleIdx="1" presStyleCnt="15">
        <dgm:presLayoutVars>
          <dgm:bulletEnabled val="1"/>
        </dgm:presLayoutVars>
      </dgm:prSet>
      <dgm:spPr/>
    </dgm:pt>
    <dgm:pt modelId="{B5A1F1A3-795F-4894-B5D6-631CC0D26CE2}" type="pres">
      <dgm:prSet presAssocID="{E010BCF9-8938-4D60-8348-342E07C00217}" presName="sibTrans" presStyleCnt="0"/>
      <dgm:spPr/>
    </dgm:pt>
    <dgm:pt modelId="{7C79EE57-A4D6-4654-B151-D5113D685DA5}" type="pres">
      <dgm:prSet presAssocID="{D0DAF664-7792-450D-AC1B-494471CF3D58}" presName="node" presStyleLbl="node1" presStyleIdx="2" presStyleCnt="15">
        <dgm:presLayoutVars>
          <dgm:bulletEnabled val="1"/>
        </dgm:presLayoutVars>
      </dgm:prSet>
      <dgm:spPr/>
    </dgm:pt>
    <dgm:pt modelId="{D351E4AD-FF40-4150-AEF9-BA60CAF8BE3C}" type="pres">
      <dgm:prSet presAssocID="{9F07E6A9-B285-4437-AFD6-C7CBEBB742D9}" presName="sibTrans" presStyleCnt="0"/>
      <dgm:spPr/>
    </dgm:pt>
    <dgm:pt modelId="{76F0B442-9F50-461F-B847-5A75759F05F3}" type="pres">
      <dgm:prSet presAssocID="{9AF70DD6-A2C3-4508-8747-0CFE32D4EF77}" presName="node" presStyleLbl="node1" presStyleIdx="3" presStyleCnt="15">
        <dgm:presLayoutVars>
          <dgm:bulletEnabled val="1"/>
        </dgm:presLayoutVars>
      </dgm:prSet>
      <dgm:spPr/>
    </dgm:pt>
    <dgm:pt modelId="{58E95E74-70D6-4ECD-979F-D432A02426EB}" type="pres">
      <dgm:prSet presAssocID="{E54B9BEE-72FE-480C-828D-15D0DE861524}" presName="sibTrans" presStyleCnt="0"/>
      <dgm:spPr/>
    </dgm:pt>
    <dgm:pt modelId="{C58D14C9-61E4-40B0-9FB8-870F84337AD8}" type="pres">
      <dgm:prSet presAssocID="{8149E5BA-FC28-49A1-A389-06C424ED5938}" presName="node" presStyleLbl="node1" presStyleIdx="4" presStyleCnt="15">
        <dgm:presLayoutVars>
          <dgm:bulletEnabled val="1"/>
        </dgm:presLayoutVars>
      </dgm:prSet>
      <dgm:spPr/>
    </dgm:pt>
    <dgm:pt modelId="{B3FC53F8-F9C9-4980-A673-E87975BB8D66}" type="pres">
      <dgm:prSet presAssocID="{3B7C1209-510B-4DD5-A2E7-63A81EC7B39F}" presName="sibTrans" presStyleCnt="0"/>
      <dgm:spPr/>
    </dgm:pt>
    <dgm:pt modelId="{9C0B1FB6-1AA0-4DCE-8685-92280065BF9F}" type="pres">
      <dgm:prSet presAssocID="{D826D6F5-91EC-460F-9FC8-A94D25280377}" presName="node" presStyleLbl="node1" presStyleIdx="5" presStyleCnt="15">
        <dgm:presLayoutVars>
          <dgm:bulletEnabled val="1"/>
        </dgm:presLayoutVars>
      </dgm:prSet>
      <dgm:spPr/>
    </dgm:pt>
    <dgm:pt modelId="{564FD5EC-0A2B-47BC-95A4-C21A92D1BBDC}" type="pres">
      <dgm:prSet presAssocID="{0AB30968-F701-4A73-B4C8-2484F0BCBBD0}" presName="sibTrans" presStyleCnt="0"/>
      <dgm:spPr/>
    </dgm:pt>
    <dgm:pt modelId="{42A37AAB-3B93-4858-92AD-0D3A2D24771F}" type="pres">
      <dgm:prSet presAssocID="{A3900B4E-C4F1-48DB-A8EF-054402E761C4}" presName="node" presStyleLbl="node1" presStyleIdx="6" presStyleCnt="15">
        <dgm:presLayoutVars>
          <dgm:bulletEnabled val="1"/>
        </dgm:presLayoutVars>
      </dgm:prSet>
      <dgm:spPr/>
    </dgm:pt>
    <dgm:pt modelId="{CC93F066-EDA0-4C70-8C1B-219A38707234}" type="pres">
      <dgm:prSet presAssocID="{7392A330-686A-427E-93EA-752AD86CEA7F}" presName="sibTrans" presStyleCnt="0"/>
      <dgm:spPr/>
    </dgm:pt>
    <dgm:pt modelId="{53B79A31-5572-474F-A275-4C8F39B077AD}" type="pres">
      <dgm:prSet presAssocID="{F3DF2C63-FB93-4C5C-820D-716698D84847}" presName="node" presStyleLbl="node1" presStyleIdx="7" presStyleCnt="15">
        <dgm:presLayoutVars>
          <dgm:bulletEnabled val="1"/>
        </dgm:presLayoutVars>
      </dgm:prSet>
      <dgm:spPr/>
    </dgm:pt>
    <dgm:pt modelId="{1DE75123-94D9-4056-86C1-4F2C52D5D129}" type="pres">
      <dgm:prSet presAssocID="{D709EFC5-F201-4F09-A7A7-8FA5DD2D85E0}" presName="sibTrans" presStyleCnt="0"/>
      <dgm:spPr/>
    </dgm:pt>
    <dgm:pt modelId="{A477A26B-E9BB-4112-8F1D-CC1D396A3656}" type="pres">
      <dgm:prSet presAssocID="{6A7809AA-D06F-4DC3-BD4B-7E15195C4F9F}" presName="node" presStyleLbl="node1" presStyleIdx="8" presStyleCnt="15">
        <dgm:presLayoutVars>
          <dgm:bulletEnabled val="1"/>
        </dgm:presLayoutVars>
      </dgm:prSet>
      <dgm:spPr/>
    </dgm:pt>
    <dgm:pt modelId="{B9662333-A23A-41EE-A253-A7769651F5A7}" type="pres">
      <dgm:prSet presAssocID="{E043FA4C-5EE4-4AD1-ACDD-A0BD3325DCBC}" presName="sibTrans" presStyleCnt="0"/>
      <dgm:spPr/>
    </dgm:pt>
    <dgm:pt modelId="{E00BBB71-A991-4E8A-85C7-415E26D79361}" type="pres">
      <dgm:prSet presAssocID="{782B618F-D632-4499-939F-39AE914C764F}" presName="node" presStyleLbl="node1" presStyleIdx="9" presStyleCnt="15">
        <dgm:presLayoutVars>
          <dgm:bulletEnabled val="1"/>
        </dgm:presLayoutVars>
      </dgm:prSet>
      <dgm:spPr/>
    </dgm:pt>
    <dgm:pt modelId="{A080B7E3-A0A3-4979-881C-6C47B0440B36}" type="pres">
      <dgm:prSet presAssocID="{B8042175-BE2F-45F8-A52A-4DB26DC9A0F2}" presName="sibTrans" presStyleCnt="0"/>
      <dgm:spPr/>
    </dgm:pt>
    <dgm:pt modelId="{0FFE0F10-8C26-4923-8E92-4952BC0865F9}" type="pres">
      <dgm:prSet presAssocID="{7609F449-C750-42E1-8B10-7ABC24586181}" presName="node" presStyleLbl="node1" presStyleIdx="10" presStyleCnt="15">
        <dgm:presLayoutVars>
          <dgm:bulletEnabled val="1"/>
        </dgm:presLayoutVars>
      </dgm:prSet>
      <dgm:spPr/>
    </dgm:pt>
    <dgm:pt modelId="{26D78052-E162-4DED-AA63-7AC7F0D82CAF}" type="pres">
      <dgm:prSet presAssocID="{8D502404-C854-497D-92B7-2D63D7E13500}" presName="sibTrans" presStyleCnt="0"/>
      <dgm:spPr/>
    </dgm:pt>
    <dgm:pt modelId="{841225ED-74CF-4C8B-A704-4CABD10D7059}" type="pres">
      <dgm:prSet presAssocID="{CA93D4AD-9E86-46F2-979D-ED6EB3F2EA69}" presName="node" presStyleLbl="node1" presStyleIdx="11" presStyleCnt="15">
        <dgm:presLayoutVars>
          <dgm:bulletEnabled val="1"/>
        </dgm:presLayoutVars>
      </dgm:prSet>
      <dgm:spPr/>
    </dgm:pt>
    <dgm:pt modelId="{A2C4FB8A-0BC6-4E39-98E1-4C92F7986464}" type="pres">
      <dgm:prSet presAssocID="{A2FC704B-7E8A-48B4-B0B1-808B2BB31720}" presName="sibTrans" presStyleCnt="0"/>
      <dgm:spPr/>
    </dgm:pt>
    <dgm:pt modelId="{AD954C1D-C7DE-4428-A4EA-17005B6C3B95}" type="pres">
      <dgm:prSet presAssocID="{214DE5AF-1158-4C04-A22E-A54C87BC0042}" presName="node" presStyleLbl="node1" presStyleIdx="12" presStyleCnt="15">
        <dgm:presLayoutVars>
          <dgm:bulletEnabled val="1"/>
        </dgm:presLayoutVars>
      </dgm:prSet>
      <dgm:spPr/>
    </dgm:pt>
    <dgm:pt modelId="{A912F534-A93E-4320-9BA2-48BF6F5784D4}" type="pres">
      <dgm:prSet presAssocID="{C0DF2B6E-1F7C-4B9D-B9DC-2BDC20D7DC2F}" presName="sibTrans" presStyleCnt="0"/>
      <dgm:spPr/>
    </dgm:pt>
    <dgm:pt modelId="{62827545-594E-4337-8838-82C5982E4931}" type="pres">
      <dgm:prSet presAssocID="{96A7C283-E17D-45CB-B664-37853432FDDD}" presName="node" presStyleLbl="node1" presStyleIdx="13" presStyleCnt="15">
        <dgm:presLayoutVars>
          <dgm:bulletEnabled val="1"/>
        </dgm:presLayoutVars>
      </dgm:prSet>
      <dgm:spPr/>
    </dgm:pt>
    <dgm:pt modelId="{5AF69D30-E7BD-47D8-9F9F-639D2E85B790}" type="pres">
      <dgm:prSet presAssocID="{5BE27940-8C70-4DFB-A147-F2DDF580C3B7}" presName="sibTrans" presStyleCnt="0"/>
      <dgm:spPr/>
    </dgm:pt>
    <dgm:pt modelId="{977E97DD-28CC-4755-8BA5-10954C98C9B4}" type="pres">
      <dgm:prSet presAssocID="{C0B74D9B-6564-4DA4-A8F4-FCBB68554128}" presName="node" presStyleLbl="node1" presStyleIdx="14" presStyleCnt="15">
        <dgm:presLayoutVars>
          <dgm:bulletEnabled val="1"/>
        </dgm:presLayoutVars>
      </dgm:prSet>
      <dgm:spPr/>
    </dgm:pt>
  </dgm:ptLst>
  <dgm:cxnLst>
    <dgm:cxn modelId="{DBCB1001-B5DD-4E1F-8C16-E9066438671F}" srcId="{BC427049-9791-45E9-B9B0-05D9CF9C7CF9}" destId="{91465915-FA33-4E52-B3B3-0D66CEECEBB5}" srcOrd="0" destOrd="0" parTransId="{2C6633EB-4F2B-4A57-B9A8-6A6F071818DE}" sibTransId="{57C8B6CA-F005-4F3D-9459-3904F1F4E2A9}"/>
    <dgm:cxn modelId="{A84A230D-219D-47A5-AAAA-12E81DDBCB2A}" srcId="{BC427049-9791-45E9-B9B0-05D9CF9C7CF9}" destId="{F3DF2C63-FB93-4C5C-820D-716698D84847}" srcOrd="7" destOrd="0" parTransId="{5199DBED-A08B-4733-9DE0-6C84C50EFBA3}" sibTransId="{D709EFC5-F201-4F09-A7A7-8FA5DD2D85E0}"/>
    <dgm:cxn modelId="{E5954B1B-A759-4FA9-8DDD-2C6364315131}" type="presOf" srcId="{782B618F-D632-4499-939F-39AE914C764F}" destId="{E00BBB71-A991-4E8A-85C7-415E26D79361}" srcOrd="0" destOrd="0" presId="urn:microsoft.com/office/officeart/2005/8/layout/default"/>
    <dgm:cxn modelId="{D6CBBD27-270B-43BB-8BEE-4CC9E0E335E4}" type="presOf" srcId="{BC427049-9791-45E9-B9B0-05D9CF9C7CF9}" destId="{1FF85329-2861-4269-B06C-56BB758515D8}" srcOrd="0" destOrd="0" presId="urn:microsoft.com/office/officeart/2005/8/layout/default"/>
    <dgm:cxn modelId="{A60E773C-3198-46A9-BC87-5E6F3BC436DB}" type="presOf" srcId="{F3DF2C63-FB93-4C5C-820D-716698D84847}" destId="{53B79A31-5572-474F-A275-4C8F39B077AD}" srcOrd="0" destOrd="0" presId="urn:microsoft.com/office/officeart/2005/8/layout/default"/>
    <dgm:cxn modelId="{E3586849-72CA-41FD-AB57-E881F5C6A4BC}" type="presOf" srcId="{C0B74D9B-6564-4DA4-A8F4-FCBB68554128}" destId="{977E97DD-28CC-4755-8BA5-10954C98C9B4}" srcOrd="0" destOrd="0" presId="urn:microsoft.com/office/officeart/2005/8/layout/default"/>
    <dgm:cxn modelId="{560AA051-4565-43BB-A1E7-40AA4CF7E4D1}" srcId="{BC427049-9791-45E9-B9B0-05D9CF9C7CF9}" destId="{9AF70DD6-A2C3-4508-8747-0CFE32D4EF77}" srcOrd="3" destOrd="0" parTransId="{269A49E8-D619-49CC-88D4-055A165F18E1}" sibTransId="{E54B9BEE-72FE-480C-828D-15D0DE861524}"/>
    <dgm:cxn modelId="{1FA15177-A25B-4E0D-8995-836A468BB384}" type="presOf" srcId="{214DE5AF-1158-4C04-A22E-A54C87BC0042}" destId="{AD954C1D-C7DE-4428-A4EA-17005B6C3B95}" srcOrd="0" destOrd="0" presId="urn:microsoft.com/office/officeart/2005/8/layout/default"/>
    <dgm:cxn modelId="{337A6659-FD4B-48FB-89A9-F9976C43E3A8}" type="presOf" srcId="{9AF70DD6-A2C3-4508-8747-0CFE32D4EF77}" destId="{76F0B442-9F50-461F-B847-5A75759F05F3}" srcOrd="0" destOrd="0" presId="urn:microsoft.com/office/officeart/2005/8/layout/default"/>
    <dgm:cxn modelId="{2145BB59-0CD7-4427-93BC-BB67AF65F966}" type="presOf" srcId="{6A7809AA-D06F-4DC3-BD4B-7E15195C4F9F}" destId="{A477A26B-E9BB-4112-8F1D-CC1D396A3656}" srcOrd="0" destOrd="0" presId="urn:microsoft.com/office/officeart/2005/8/layout/default"/>
    <dgm:cxn modelId="{0B195D7D-2713-4688-A1CE-AD2AAE94E025}" srcId="{BC427049-9791-45E9-B9B0-05D9CF9C7CF9}" destId="{D0DAF664-7792-450D-AC1B-494471CF3D58}" srcOrd="2" destOrd="0" parTransId="{6F2A3210-C20A-4966-9665-A1D434BB48FC}" sibTransId="{9F07E6A9-B285-4437-AFD6-C7CBEBB742D9}"/>
    <dgm:cxn modelId="{A97C7395-C883-45B0-8C77-D4B9D0CD7681}" type="presOf" srcId="{D0DAF664-7792-450D-AC1B-494471CF3D58}" destId="{7C79EE57-A4D6-4654-B151-D5113D685DA5}" srcOrd="0" destOrd="0" presId="urn:microsoft.com/office/officeart/2005/8/layout/default"/>
    <dgm:cxn modelId="{1390B8A6-F71D-406A-BDA1-628065996ECA}" srcId="{BC427049-9791-45E9-B9B0-05D9CF9C7CF9}" destId="{8149E5BA-FC28-49A1-A389-06C424ED5938}" srcOrd="4" destOrd="0" parTransId="{8BEF22C4-AA73-4972-9AEC-5CD648DE0045}" sibTransId="{3B7C1209-510B-4DD5-A2E7-63A81EC7B39F}"/>
    <dgm:cxn modelId="{89DA6FAB-30BD-4BD8-9150-20FACFB19936}" type="presOf" srcId="{7D6BD1E0-8D7E-41BE-8E7A-D4C3B518E16A}" destId="{8CAF319B-AFE2-4D3E-92D9-0779BF53CF39}" srcOrd="0" destOrd="0" presId="urn:microsoft.com/office/officeart/2005/8/layout/default"/>
    <dgm:cxn modelId="{293725AF-345C-4B3D-B9B6-F12025318396}" srcId="{BC427049-9791-45E9-B9B0-05D9CF9C7CF9}" destId="{96A7C283-E17D-45CB-B664-37853432FDDD}" srcOrd="13" destOrd="0" parTransId="{B71DB53F-6AA8-4215-9629-E1306B544FF1}" sibTransId="{5BE27940-8C70-4DFB-A147-F2DDF580C3B7}"/>
    <dgm:cxn modelId="{BB0E21B1-87E1-458C-B44E-1F81160C65F5}" type="presOf" srcId="{A3900B4E-C4F1-48DB-A8EF-054402E761C4}" destId="{42A37AAB-3B93-4858-92AD-0D3A2D24771F}" srcOrd="0" destOrd="0" presId="urn:microsoft.com/office/officeart/2005/8/layout/default"/>
    <dgm:cxn modelId="{6E6EFBB5-594F-4AE7-A73A-45A08538E72A}" srcId="{BC427049-9791-45E9-B9B0-05D9CF9C7CF9}" destId="{782B618F-D632-4499-939F-39AE914C764F}" srcOrd="9" destOrd="0" parTransId="{9C7B66AD-3B54-4358-BCF3-5C428B00ABD3}" sibTransId="{B8042175-BE2F-45F8-A52A-4DB26DC9A0F2}"/>
    <dgm:cxn modelId="{188C89B9-AEA2-4EB0-BA0B-D13BDC9D65BC}" type="presOf" srcId="{8149E5BA-FC28-49A1-A389-06C424ED5938}" destId="{C58D14C9-61E4-40B0-9FB8-870F84337AD8}" srcOrd="0" destOrd="0" presId="urn:microsoft.com/office/officeart/2005/8/layout/default"/>
    <dgm:cxn modelId="{CD0437BC-0751-4412-B7E6-1C1196C251F1}" type="presOf" srcId="{96A7C283-E17D-45CB-B664-37853432FDDD}" destId="{62827545-594E-4337-8838-82C5982E4931}" srcOrd="0" destOrd="0" presId="urn:microsoft.com/office/officeart/2005/8/layout/default"/>
    <dgm:cxn modelId="{01ED9EC3-A17A-47C8-A82F-46EFFFE23B0B}" type="presOf" srcId="{CA93D4AD-9E86-46F2-979D-ED6EB3F2EA69}" destId="{841225ED-74CF-4C8B-A704-4CABD10D7059}" srcOrd="0" destOrd="0" presId="urn:microsoft.com/office/officeart/2005/8/layout/default"/>
    <dgm:cxn modelId="{16FAECC6-B56D-4CD3-A32D-6C3D45145100}" type="presOf" srcId="{D826D6F5-91EC-460F-9FC8-A94D25280377}" destId="{9C0B1FB6-1AA0-4DCE-8685-92280065BF9F}" srcOrd="0" destOrd="0" presId="urn:microsoft.com/office/officeart/2005/8/layout/default"/>
    <dgm:cxn modelId="{66C160C9-A3B4-4C68-AF48-4FAC08A4F552}" srcId="{BC427049-9791-45E9-B9B0-05D9CF9C7CF9}" destId="{7D6BD1E0-8D7E-41BE-8E7A-D4C3B518E16A}" srcOrd="1" destOrd="0" parTransId="{056C7252-B6F4-4376-A249-97FB69E5D0C1}" sibTransId="{E010BCF9-8938-4D60-8348-342E07C00217}"/>
    <dgm:cxn modelId="{FB1489CB-1BF9-406E-907C-3A815C674D56}" srcId="{BC427049-9791-45E9-B9B0-05D9CF9C7CF9}" destId="{D826D6F5-91EC-460F-9FC8-A94D25280377}" srcOrd="5" destOrd="0" parTransId="{0D4D02E1-AD44-4696-B911-6F007F82F9A9}" sibTransId="{0AB30968-F701-4A73-B4C8-2484F0BCBBD0}"/>
    <dgm:cxn modelId="{A02972D2-BB43-4382-99E3-6B86BFF275AD}" srcId="{BC427049-9791-45E9-B9B0-05D9CF9C7CF9}" destId="{C0B74D9B-6564-4DA4-A8F4-FCBB68554128}" srcOrd="14" destOrd="0" parTransId="{A6AF6AD6-67A9-4122-9334-187F0CCCFC47}" sibTransId="{5CB3A5C4-604F-42ED-939F-28E3915242A6}"/>
    <dgm:cxn modelId="{E74706D7-BD5E-48E2-9F6D-D6C6413B9092}" srcId="{BC427049-9791-45E9-B9B0-05D9CF9C7CF9}" destId="{6A7809AA-D06F-4DC3-BD4B-7E15195C4F9F}" srcOrd="8" destOrd="0" parTransId="{E0B955DB-8980-4BD1-BA51-3AF0D920EF13}" sibTransId="{E043FA4C-5EE4-4AD1-ACDD-A0BD3325DCBC}"/>
    <dgm:cxn modelId="{6546DEDF-4CB2-419D-8200-24CEC42854DA}" srcId="{BC427049-9791-45E9-B9B0-05D9CF9C7CF9}" destId="{A3900B4E-C4F1-48DB-A8EF-054402E761C4}" srcOrd="6" destOrd="0" parTransId="{6E5CF3EA-A93A-4FCA-AA7C-7A1B0AF781F5}" sibTransId="{7392A330-686A-427E-93EA-752AD86CEA7F}"/>
    <dgm:cxn modelId="{46B206E5-BB1C-45BB-A315-F8B0752F2570}" srcId="{BC427049-9791-45E9-B9B0-05D9CF9C7CF9}" destId="{7609F449-C750-42E1-8B10-7ABC24586181}" srcOrd="10" destOrd="0" parTransId="{477F3C60-9F49-4041-98F2-71A844CFA9C5}" sibTransId="{8D502404-C854-497D-92B7-2D63D7E13500}"/>
    <dgm:cxn modelId="{CB54F6E9-67C4-4A5B-9A36-A32020EB5489}" type="presOf" srcId="{7609F449-C750-42E1-8B10-7ABC24586181}" destId="{0FFE0F10-8C26-4923-8E92-4952BC0865F9}" srcOrd="0" destOrd="0" presId="urn:microsoft.com/office/officeart/2005/8/layout/default"/>
    <dgm:cxn modelId="{75A05BEF-E6BB-439A-95A5-BBA86DD45E27}" srcId="{BC427049-9791-45E9-B9B0-05D9CF9C7CF9}" destId="{214DE5AF-1158-4C04-A22E-A54C87BC0042}" srcOrd="12" destOrd="0" parTransId="{D27D9909-9259-4125-AB65-24F773F93EA7}" sibTransId="{C0DF2B6E-1F7C-4B9D-B9DC-2BDC20D7DC2F}"/>
    <dgm:cxn modelId="{DFB962F4-46F1-4113-A93B-3BA6054EAD15}" type="presOf" srcId="{91465915-FA33-4E52-B3B3-0D66CEECEBB5}" destId="{6CFFE1C3-635D-4582-A8BD-DBA275C32414}" srcOrd="0" destOrd="0" presId="urn:microsoft.com/office/officeart/2005/8/layout/default"/>
    <dgm:cxn modelId="{1494E7F6-E276-4F06-8867-094A36A62F7A}" srcId="{BC427049-9791-45E9-B9B0-05D9CF9C7CF9}" destId="{CA93D4AD-9E86-46F2-979D-ED6EB3F2EA69}" srcOrd="11" destOrd="0" parTransId="{C0F5284F-D034-4FB6-8429-1B677987295D}" sibTransId="{A2FC704B-7E8A-48B4-B0B1-808B2BB31720}"/>
    <dgm:cxn modelId="{199F1DC8-6A42-4A04-9ED5-D7FC18E64B92}" type="presParOf" srcId="{1FF85329-2861-4269-B06C-56BB758515D8}" destId="{6CFFE1C3-635D-4582-A8BD-DBA275C32414}" srcOrd="0" destOrd="0" presId="urn:microsoft.com/office/officeart/2005/8/layout/default"/>
    <dgm:cxn modelId="{6DDDB2FB-EE94-405B-A009-FC3C4E8AF959}" type="presParOf" srcId="{1FF85329-2861-4269-B06C-56BB758515D8}" destId="{A8272FFA-9EA2-451F-BE47-7741BC960D3A}" srcOrd="1" destOrd="0" presId="urn:microsoft.com/office/officeart/2005/8/layout/default"/>
    <dgm:cxn modelId="{17357DF2-D0D2-4F5C-9B54-3481DB08EB76}" type="presParOf" srcId="{1FF85329-2861-4269-B06C-56BB758515D8}" destId="{8CAF319B-AFE2-4D3E-92D9-0779BF53CF39}" srcOrd="2" destOrd="0" presId="urn:microsoft.com/office/officeart/2005/8/layout/default"/>
    <dgm:cxn modelId="{86840706-EDBD-4AF3-9037-19FC9168096B}" type="presParOf" srcId="{1FF85329-2861-4269-B06C-56BB758515D8}" destId="{B5A1F1A3-795F-4894-B5D6-631CC0D26CE2}" srcOrd="3" destOrd="0" presId="urn:microsoft.com/office/officeart/2005/8/layout/default"/>
    <dgm:cxn modelId="{9B262ADF-BBC8-4145-8571-45FFC511DABB}" type="presParOf" srcId="{1FF85329-2861-4269-B06C-56BB758515D8}" destId="{7C79EE57-A4D6-4654-B151-D5113D685DA5}" srcOrd="4" destOrd="0" presId="urn:microsoft.com/office/officeart/2005/8/layout/default"/>
    <dgm:cxn modelId="{AD23A1D8-4997-4E89-B6D9-E8E700158F97}" type="presParOf" srcId="{1FF85329-2861-4269-B06C-56BB758515D8}" destId="{D351E4AD-FF40-4150-AEF9-BA60CAF8BE3C}" srcOrd="5" destOrd="0" presId="urn:microsoft.com/office/officeart/2005/8/layout/default"/>
    <dgm:cxn modelId="{3C11BB28-6775-4F63-BADB-11DA72FDB471}" type="presParOf" srcId="{1FF85329-2861-4269-B06C-56BB758515D8}" destId="{76F0B442-9F50-461F-B847-5A75759F05F3}" srcOrd="6" destOrd="0" presId="urn:microsoft.com/office/officeart/2005/8/layout/default"/>
    <dgm:cxn modelId="{ECC04342-9CD5-433D-81E3-87F619213818}" type="presParOf" srcId="{1FF85329-2861-4269-B06C-56BB758515D8}" destId="{58E95E74-70D6-4ECD-979F-D432A02426EB}" srcOrd="7" destOrd="0" presId="urn:microsoft.com/office/officeart/2005/8/layout/default"/>
    <dgm:cxn modelId="{601C4973-BE58-48B7-9D86-A1F770FC7AFD}" type="presParOf" srcId="{1FF85329-2861-4269-B06C-56BB758515D8}" destId="{C58D14C9-61E4-40B0-9FB8-870F84337AD8}" srcOrd="8" destOrd="0" presId="urn:microsoft.com/office/officeart/2005/8/layout/default"/>
    <dgm:cxn modelId="{9564B79C-F700-4206-89AF-7C671CDCF7BE}" type="presParOf" srcId="{1FF85329-2861-4269-B06C-56BB758515D8}" destId="{B3FC53F8-F9C9-4980-A673-E87975BB8D66}" srcOrd="9" destOrd="0" presId="urn:microsoft.com/office/officeart/2005/8/layout/default"/>
    <dgm:cxn modelId="{48DEB34C-98B5-4E8A-B9D5-0F5DC9D97599}" type="presParOf" srcId="{1FF85329-2861-4269-B06C-56BB758515D8}" destId="{9C0B1FB6-1AA0-4DCE-8685-92280065BF9F}" srcOrd="10" destOrd="0" presId="urn:microsoft.com/office/officeart/2005/8/layout/default"/>
    <dgm:cxn modelId="{FEF43CE8-1C49-4D53-A46D-6EFB863D0578}" type="presParOf" srcId="{1FF85329-2861-4269-B06C-56BB758515D8}" destId="{564FD5EC-0A2B-47BC-95A4-C21A92D1BBDC}" srcOrd="11" destOrd="0" presId="urn:microsoft.com/office/officeart/2005/8/layout/default"/>
    <dgm:cxn modelId="{3CDEB777-AF6B-4CEA-9030-96150C384CCF}" type="presParOf" srcId="{1FF85329-2861-4269-B06C-56BB758515D8}" destId="{42A37AAB-3B93-4858-92AD-0D3A2D24771F}" srcOrd="12" destOrd="0" presId="urn:microsoft.com/office/officeart/2005/8/layout/default"/>
    <dgm:cxn modelId="{32137F0B-316C-4D59-940D-711B31514947}" type="presParOf" srcId="{1FF85329-2861-4269-B06C-56BB758515D8}" destId="{CC93F066-EDA0-4C70-8C1B-219A38707234}" srcOrd="13" destOrd="0" presId="urn:microsoft.com/office/officeart/2005/8/layout/default"/>
    <dgm:cxn modelId="{0B38CD5E-7966-4824-8E08-4C47A5A56F48}" type="presParOf" srcId="{1FF85329-2861-4269-B06C-56BB758515D8}" destId="{53B79A31-5572-474F-A275-4C8F39B077AD}" srcOrd="14" destOrd="0" presId="urn:microsoft.com/office/officeart/2005/8/layout/default"/>
    <dgm:cxn modelId="{0C8D0A68-BAD4-4942-87AE-386B3C313C8D}" type="presParOf" srcId="{1FF85329-2861-4269-B06C-56BB758515D8}" destId="{1DE75123-94D9-4056-86C1-4F2C52D5D129}" srcOrd="15" destOrd="0" presId="urn:microsoft.com/office/officeart/2005/8/layout/default"/>
    <dgm:cxn modelId="{00C2AA4A-32E4-4257-8CFF-E60238209485}" type="presParOf" srcId="{1FF85329-2861-4269-B06C-56BB758515D8}" destId="{A477A26B-E9BB-4112-8F1D-CC1D396A3656}" srcOrd="16" destOrd="0" presId="urn:microsoft.com/office/officeart/2005/8/layout/default"/>
    <dgm:cxn modelId="{E81FB779-D82E-4A48-9AE4-93956CAB6241}" type="presParOf" srcId="{1FF85329-2861-4269-B06C-56BB758515D8}" destId="{B9662333-A23A-41EE-A253-A7769651F5A7}" srcOrd="17" destOrd="0" presId="urn:microsoft.com/office/officeart/2005/8/layout/default"/>
    <dgm:cxn modelId="{16A0ED56-35A1-4842-BEB7-9CCB007FCF74}" type="presParOf" srcId="{1FF85329-2861-4269-B06C-56BB758515D8}" destId="{E00BBB71-A991-4E8A-85C7-415E26D79361}" srcOrd="18" destOrd="0" presId="urn:microsoft.com/office/officeart/2005/8/layout/default"/>
    <dgm:cxn modelId="{B789EFFA-CB3B-449B-B8D8-1ECD76C9FF1A}" type="presParOf" srcId="{1FF85329-2861-4269-B06C-56BB758515D8}" destId="{A080B7E3-A0A3-4979-881C-6C47B0440B36}" srcOrd="19" destOrd="0" presId="urn:microsoft.com/office/officeart/2005/8/layout/default"/>
    <dgm:cxn modelId="{EEB820D6-9E8A-4C3D-86DF-F97275DD98EA}" type="presParOf" srcId="{1FF85329-2861-4269-B06C-56BB758515D8}" destId="{0FFE0F10-8C26-4923-8E92-4952BC0865F9}" srcOrd="20" destOrd="0" presId="urn:microsoft.com/office/officeart/2005/8/layout/default"/>
    <dgm:cxn modelId="{C422003B-C834-42A5-8342-B65555BF8967}" type="presParOf" srcId="{1FF85329-2861-4269-B06C-56BB758515D8}" destId="{26D78052-E162-4DED-AA63-7AC7F0D82CAF}" srcOrd="21" destOrd="0" presId="urn:microsoft.com/office/officeart/2005/8/layout/default"/>
    <dgm:cxn modelId="{612590A2-5BB9-451E-A7F9-E77D0A5C93C7}" type="presParOf" srcId="{1FF85329-2861-4269-B06C-56BB758515D8}" destId="{841225ED-74CF-4C8B-A704-4CABD10D7059}" srcOrd="22" destOrd="0" presId="urn:microsoft.com/office/officeart/2005/8/layout/default"/>
    <dgm:cxn modelId="{C38C7544-AA0A-4598-AF1C-708F770C1C72}" type="presParOf" srcId="{1FF85329-2861-4269-B06C-56BB758515D8}" destId="{A2C4FB8A-0BC6-4E39-98E1-4C92F7986464}" srcOrd="23" destOrd="0" presId="urn:microsoft.com/office/officeart/2005/8/layout/default"/>
    <dgm:cxn modelId="{A8260D09-6F92-4DF6-B4BE-76171BD2E589}" type="presParOf" srcId="{1FF85329-2861-4269-B06C-56BB758515D8}" destId="{AD954C1D-C7DE-4428-A4EA-17005B6C3B95}" srcOrd="24" destOrd="0" presId="urn:microsoft.com/office/officeart/2005/8/layout/default"/>
    <dgm:cxn modelId="{C3C1A26D-DC22-4029-B357-767720E6E3DD}" type="presParOf" srcId="{1FF85329-2861-4269-B06C-56BB758515D8}" destId="{A912F534-A93E-4320-9BA2-48BF6F5784D4}" srcOrd="25" destOrd="0" presId="urn:microsoft.com/office/officeart/2005/8/layout/default"/>
    <dgm:cxn modelId="{E3930FAA-1D1C-4527-AC18-98D5E18A7D6E}" type="presParOf" srcId="{1FF85329-2861-4269-B06C-56BB758515D8}" destId="{62827545-594E-4337-8838-82C5982E4931}" srcOrd="26" destOrd="0" presId="urn:microsoft.com/office/officeart/2005/8/layout/default"/>
    <dgm:cxn modelId="{5BACB3E6-3353-4A92-AAE2-1C78230B7E44}" type="presParOf" srcId="{1FF85329-2861-4269-B06C-56BB758515D8}" destId="{5AF69D30-E7BD-47D8-9F9F-639D2E85B790}" srcOrd="27" destOrd="0" presId="urn:microsoft.com/office/officeart/2005/8/layout/default"/>
    <dgm:cxn modelId="{1E2265ED-0979-481C-A00D-9A95E0B1732E}" type="presParOf" srcId="{1FF85329-2861-4269-B06C-56BB758515D8}" destId="{977E97DD-28CC-4755-8BA5-10954C98C9B4}" srcOrd="2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EEB506-A08E-4BCB-A435-3B5CE538B10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DB4E34F-5C4C-4918-B959-9315F6556263}">
      <dgm:prSet/>
      <dgm:spPr/>
      <dgm:t>
        <a:bodyPr/>
        <a:lstStyle/>
        <a:p>
          <a:pPr>
            <a:lnSpc>
              <a:spcPct val="100000"/>
            </a:lnSpc>
          </a:pPr>
          <a:r>
            <a:rPr lang="en-US" b="1"/>
            <a:t>Accessibility –</a:t>
          </a:r>
          <a:r>
            <a:rPr lang="en-US"/>
            <a:t> How can remote groups get the Area business info shared in the newsletter?</a:t>
          </a:r>
        </a:p>
      </dgm:t>
    </dgm:pt>
    <dgm:pt modelId="{BFB387AB-F1C9-4BC6-9E30-B9DFDD928E58}" type="parTrans" cxnId="{7CBF92B1-0F45-4284-A9BB-58DAF00000E5}">
      <dgm:prSet/>
      <dgm:spPr/>
      <dgm:t>
        <a:bodyPr/>
        <a:lstStyle/>
        <a:p>
          <a:endParaRPr lang="en-US"/>
        </a:p>
      </dgm:t>
    </dgm:pt>
    <dgm:pt modelId="{847C69D0-BA0B-4A08-8E14-715DEF2954D2}" type="sibTrans" cxnId="{7CBF92B1-0F45-4284-A9BB-58DAF00000E5}">
      <dgm:prSet/>
      <dgm:spPr/>
      <dgm:t>
        <a:bodyPr/>
        <a:lstStyle/>
        <a:p>
          <a:endParaRPr lang="en-US"/>
        </a:p>
      </dgm:t>
    </dgm:pt>
    <dgm:pt modelId="{91C8C814-7739-4606-917F-4847E89D4556}">
      <dgm:prSet/>
      <dgm:spPr/>
      <dgm:t>
        <a:bodyPr/>
        <a:lstStyle/>
        <a:p>
          <a:pPr>
            <a:lnSpc>
              <a:spcPct val="100000"/>
            </a:lnSpc>
          </a:pPr>
          <a:r>
            <a:rPr lang="en-US" b="1"/>
            <a:t>Printable Version of Newsletter</a:t>
          </a:r>
          <a:r>
            <a:rPr lang="en-US"/>
            <a:t> – Can people easily print the digital version at home if they want a paper copy?</a:t>
          </a:r>
        </a:p>
      </dgm:t>
    </dgm:pt>
    <dgm:pt modelId="{F3F10CCC-79A9-4688-9109-01FD79D03B11}" type="parTrans" cxnId="{2723505D-10FC-4489-88F8-BEAFB7D6B4E4}">
      <dgm:prSet/>
      <dgm:spPr/>
      <dgm:t>
        <a:bodyPr/>
        <a:lstStyle/>
        <a:p>
          <a:endParaRPr lang="en-US"/>
        </a:p>
      </dgm:t>
    </dgm:pt>
    <dgm:pt modelId="{6023CBC5-A3F3-4C0E-891E-2449642C89D3}" type="sibTrans" cxnId="{2723505D-10FC-4489-88F8-BEAFB7D6B4E4}">
      <dgm:prSet/>
      <dgm:spPr/>
      <dgm:t>
        <a:bodyPr/>
        <a:lstStyle/>
        <a:p>
          <a:endParaRPr lang="en-US"/>
        </a:p>
      </dgm:t>
    </dgm:pt>
    <dgm:pt modelId="{CA22B60E-F1C5-4254-8286-92D90C53F171}">
      <dgm:prSet/>
      <dgm:spPr/>
      <dgm:t>
        <a:bodyPr/>
        <a:lstStyle/>
        <a:p>
          <a:pPr>
            <a:lnSpc>
              <a:spcPct val="100000"/>
            </a:lnSpc>
          </a:pPr>
          <a:r>
            <a:rPr lang="en-US" b="1"/>
            <a:t>Archival Process</a:t>
          </a:r>
          <a:r>
            <a:rPr lang="en-US"/>
            <a:t> – How do we make sure the newsletter format still works for keeping our Area’s history safe and organized?</a:t>
          </a:r>
        </a:p>
      </dgm:t>
    </dgm:pt>
    <dgm:pt modelId="{9A0AE4CC-CF42-4792-9411-6FEEFEF9B41B}" type="parTrans" cxnId="{188FCEE1-6562-454A-8F8A-366BA0C57B24}">
      <dgm:prSet/>
      <dgm:spPr/>
      <dgm:t>
        <a:bodyPr/>
        <a:lstStyle/>
        <a:p>
          <a:endParaRPr lang="en-US"/>
        </a:p>
      </dgm:t>
    </dgm:pt>
    <dgm:pt modelId="{41687DB7-EB81-4C06-BDA6-C0799F4989AF}" type="sibTrans" cxnId="{188FCEE1-6562-454A-8F8A-366BA0C57B24}">
      <dgm:prSet/>
      <dgm:spPr/>
      <dgm:t>
        <a:bodyPr/>
        <a:lstStyle/>
        <a:p>
          <a:endParaRPr lang="en-US"/>
        </a:p>
      </dgm:t>
    </dgm:pt>
    <dgm:pt modelId="{400F7004-4546-4A37-B9D8-5306ADA9D675}">
      <dgm:prSet/>
      <dgm:spPr/>
      <dgm:t>
        <a:bodyPr/>
        <a:lstStyle/>
        <a:p>
          <a:pPr>
            <a:lnSpc>
              <a:spcPct val="100000"/>
            </a:lnSpc>
          </a:pPr>
          <a:r>
            <a:rPr lang="en-US" b="1"/>
            <a:t>Digital Newsletter and Cost</a:t>
          </a:r>
          <a:r>
            <a:rPr lang="en-US"/>
            <a:t> – What does it really cost to print the newsletter, and how does that compare to going digital?</a:t>
          </a:r>
        </a:p>
      </dgm:t>
    </dgm:pt>
    <dgm:pt modelId="{533CE9BA-DF73-4AA9-A5A2-7CC7DB10C658}" type="parTrans" cxnId="{CB2BEBAC-DC8A-41D2-B4FE-77B550D58D8A}">
      <dgm:prSet/>
      <dgm:spPr/>
      <dgm:t>
        <a:bodyPr/>
        <a:lstStyle/>
        <a:p>
          <a:endParaRPr lang="en-US"/>
        </a:p>
      </dgm:t>
    </dgm:pt>
    <dgm:pt modelId="{E703D5D8-CDE9-4ABE-892E-800746F02171}" type="sibTrans" cxnId="{CB2BEBAC-DC8A-41D2-B4FE-77B550D58D8A}">
      <dgm:prSet/>
      <dgm:spPr/>
      <dgm:t>
        <a:bodyPr/>
        <a:lstStyle/>
        <a:p>
          <a:endParaRPr lang="en-US"/>
        </a:p>
      </dgm:t>
    </dgm:pt>
    <dgm:pt modelId="{725BF7CC-BE87-4295-9BE8-EA91BE3D4904}">
      <dgm:prSet/>
      <dgm:spPr/>
      <dgm:t>
        <a:bodyPr/>
        <a:lstStyle/>
        <a:p>
          <a:pPr>
            <a:lnSpc>
              <a:spcPct val="100000"/>
            </a:lnSpc>
          </a:pPr>
          <a:r>
            <a:rPr lang="en-US" b="1"/>
            <a:t>Recommendations </a:t>
          </a:r>
          <a:r>
            <a:rPr lang="en-US"/>
            <a:t>from the Newsletter Ad Hoc Committee</a:t>
          </a:r>
        </a:p>
      </dgm:t>
    </dgm:pt>
    <dgm:pt modelId="{A61E4D9D-1869-4BC4-9F76-098DF4C644B7}" type="parTrans" cxnId="{789F67F1-3BF1-4621-BD69-DD7BCCA14BC6}">
      <dgm:prSet/>
      <dgm:spPr/>
      <dgm:t>
        <a:bodyPr/>
        <a:lstStyle/>
        <a:p>
          <a:endParaRPr lang="en-US"/>
        </a:p>
      </dgm:t>
    </dgm:pt>
    <dgm:pt modelId="{910A5CF2-2F5A-4B86-86E5-1B11F378BB7A}" type="sibTrans" cxnId="{789F67F1-3BF1-4621-BD69-DD7BCCA14BC6}">
      <dgm:prSet/>
      <dgm:spPr/>
      <dgm:t>
        <a:bodyPr/>
        <a:lstStyle/>
        <a:p>
          <a:endParaRPr lang="en-US"/>
        </a:p>
      </dgm:t>
    </dgm:pt>
    <dgm:pt modelId="{54CD8EA0-64B7-419A-BDE0-970DBC3712AA}" type="pres">
      <dgm:prSet presAssocID="{11EEB506-A08E-4BCB-A435-3B5CE538B102}" presName="root" presStyleCnt="0">
        <dgm:presLayoutVars>
          <dgm:dir/>
          <dgm:resizeHandles val="exact"/>
        </dgm:presLayoutVars>
      </dgm:prSet>
      <dgm:spPr/>
    </dgm:pt>
    <dgm:pt modelId="{F275E8C9-4B7C-4AFE-92B7-E1C31CF81D99}" type="pres">
      <dgm:prSet presAssocID="{9DB4E34F-5C4C-4918-B959-9315F6556263}" presName="compNode" presStyleCnt="0"/>
      <dgm:spPr/>
    </dgm:pt>
    <dgm:pt modelId="{C1C2B35C-B5E8-4282-9F12-EA4BAAC93CD6}" type="pres">
      <dgm:prSet presAssocID="{9DB4E34F-5C4C-4918-B959-9315F6556263}" presName="bgRect" presStyleLbl="bgShp" presStyleIdx="0" presStyleCnt="5"/>
      <dgm:spPr/>
    </dgm:pt>
    <dgm:pt modelId="{6FDB6B73-53A2-4707-AC78-61853662DEF5}" type="pres">
      <dgm:prSet presAssocID="{9DB4E34F-5C4C-4918-B959-9315F655626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oud Computing"/>
        </a:ext>
      </dgm:extLst>
    </dgm:pt>
    <dgm:pt modelId="{74E0157F-037A-4015-AC07-1726113FEF2C}" type="pres">
      <dgm:prSet presAssocID="{9DB4E34F-5C4C-4918-B959-9315F6556263}" presName="spaceRect" presStyleCnt="0"/>
      <dgm:spPr/>
    </dgm:pt>
    <dgm:pt modelId="{CE16E8FD-2500-4538-84E9-E77F84662422}" type="pres">
      <dgm:prSet presAssocID="{9DB4E34F-5C4C-4918-B959-9315F6556263}" presName="parTx" presStyleLbl="revTx" presStyleIdx="0" presStyleCnt="5">
        <dgm:presLayoutVars>
          <dgm:chMax val="0"/>
          <dgm:chPref val="0"/>
        </dgm:presLayoutVars>
      </dgm:prSet>
      <dgm:spPr/>
    </dgm:pt>
    <dgm:pt modelId="{4DD05BF0-EFC2-43A9-BFD5-572FACA9B9DD}" type="pres">
      <dgm:prSet presAssocID="{847C69D0-BA0B-4A08-8E14-715DEF2954D2}" presName="sibTrans" presStyleCnt="0"/>
      <dgm:spPr/>
    </dgm:pt>
    <dgm:pt modelId="{F59C6C1F-9522-4C3D-97B4-83CA3E7C0FD7}" type="pres">
      <dgm:prSet presAssocID="{91C8C814-7739-4606-917F-4847E89D4556}" presName="compNode" presStyleCnt="0"/>
      <dgm:spPr/>
    </dgm:pt>
    <dgm:pt modelId="{495C0470-8FA2-47F6-A1EA-8143C2D93E95}" type="pres">
      <dgm:prSet presAssocID="{91C8C814-7739-4606-917F-4847E89D4556}" presName="bgRect" presStyleLbl="bgShp" presStyleIdx="1" presStyleCnt="5"/>
      <dgm:spPr/>
    </dgm:pt>
    <dgm:pt modelId="{9807168B-C566-4CAA-BE9A-17F52E3119CA}" type="pres">
      <dgm:prSet presAssocID="{91C8C814-7739-4606-917F-4847E89D455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inter"/>
        </a:ext>
      </dgm:extLst>
    </dgm:pt>
    <dgm:pt modelId="{6784EB67-D229-4A6B-848A-3C36500DC91B}" type="pres">
      <dgm:prSet presAssocID="{91C8C814-7739-4606-917F-4847E89D4556}" presName="spaceRect" presStyleCnt="0"/>
      <dgm:spPr/>
    </dgm:pt>
    <dgm:pt modelId="{0BB32938-7054-4AF1-B0BA-18EE6C0B0838}" type="pres">
      <dgm:prSet presAssocID="{91C8C814-7739-4606-917F-4847E89D4556}" presName="parTx" presStyleLbl="revTx" presStyleIdx="1" presStyleCnt="5">
        <dgm:presLayoutVars>
          <dgm:chMax val="0"/>
          <dgm:chPref val="0"/>
        </dgm:presLayoutVars>
      </dgm:prSet>
      <dgm:spPr/>
    </dgm:pt>
    <dgm:pt modelId="{FFB10815-E3F0-441F-9226-1D77CFDF77AF}" type="pres">
      <dgm:prSet presAssocID="{6023CBC5-A3F3-4C0E-891E-2449642C89D3}" presName="sibTrans" presStyleCnt="0"/>
      <dgm:spPr/>
    </dgm:pt>
    <dgm:pt modelId="{227F8D37-929F-4FC7-B795-9068FBBEB640}" type="pres">
      <dgm:prSet presAssocID="{CA22B60E-F1C5-4254-8286-92D90C53F171}" presName="compNode" presStyleCnt="0"/>
      <dgm:spPr/>
    </dgm:pt>
    <dgm:pt modelId="{53333ED7-5B0C-41FF-9C70-6E6F118E8EA4}" type="pres">
      <dgm:prSet presAssocID="{CA22B60E-F1C5-4254-8286-92D90C53F171}" presName="bgRect" presStyleLbl="bgShp" presStyleIdx="2" presStyleCnt="5"/>
      <dgm:spPr/>
    </dgm:pt>
    <dgm:pt modelId="{32EBA67B-EC0C-4C66-8894-B2A906FC4D07}" type="pres">
      <dgm:prSet presAssocID="{CA22B60E-F1C5-4254-8286-92D90C53F17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53BF33C5-28C4-4C50-AB58-A0DAFA758F25}" type="pres">
      <dgm:prSet presAssocID="{CA22B60E-F1C5-4254-8286-92D90C53F171}" presName="spaceRect" presStyleCnt="0"/>
      <dgm:spPr/>
    </dgm:pt>
    <dgm:pt modelId="{70BE34BC-4B90-4A7D-8257-896B8425D092}" type="pres">
      <dgm:prSet presAssocID="{CA22B60E-F1C5-4254-8286-92D90C53F171}" presName="parTx" presStyleLbl="revTx" presStyleIdx="2" presStyleCnt="5">
        <dgm:presLayoutVars>
          <dgm:chMax val="0"/>
          <dgm:chPref val="0"/>
        </dgm:presLayoutVars>
      </dgm:prSet>
      <dgm:spPr/>
    </dgm:pt>
    <dgm:pt modelId="{F80216E3-C101-41FF-BE14-0AF19BE3C6D1}" type="pres">
      <dgm:prSet presAssocID="{41687DB7-EB81-4C06-BDA6-C0799F4989AF}" presName="sibTrans" presStyleCnt="0"/>
      <dgm:spPr/>
    </dgm:pt>
    <dgm:pt modelId="{000D2DAF-F202-4B59-83E3-97AC9E92F132}" type="pres">
      <dgm:prSet presAssocID="{400F7004-4546-4A37-B9D8-5306ADA9D675}" presName="compNode" presStyleCnt="0"/>
      <dgm:spPr/>
    </dgm:pt>
    <dgm:pt modelId="{51534C2E-4F9D-4EB6-8574-EB2FFFFF7FF0}" type="pres">
      <dgm:prSet presAssocID="{400F7004-4546-4A37-B9D8-5306ADA9D675}" presName="bgRect" presStyleLbl="bgShp" presStyleIdx="3" presStyleCnt="5"/>
      <dgm:spPr/>
    </dgm:pt>
    <dgm:pt modelId="{C67E9711-DC5D-4734-BB74-194CC86EDC21}" type="pres">
      <dgm:prSet presAssocID="{400F7004-4546-4A37-B9D8-5306ADA9D67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pen envelope"/>
        </a:ext>
      </dgm:extLst>
    </dgm:pt>
    <dgm:pt modelId="{37F2ED98-8C0B-4895-9FED-F1125F9766B9}" type="pres">
      <dgm:prSet presAssocID="{400F7004-4546-4A37-B9D8-5306ADA9D675}" presName="spaceRect" presStyleCnt="0"/>
      <dgm:spPr/>
    </dgm:pt>
    <dgm:pt modelId="{ADE6B615-DB21-4BCE-B7FD-C5E002971481}" type="pres">
      <dgm:prSet presAssocID="{400F7004-4546-4A37-B9D8-5306ADA9D675}" presName="parTx" presStyleLbl="revTx" presStyleIdx="3" presStyleCnt="5">
        <dgm:presLayoutVars>
          <dgm:chMax val="0"/>
          <dgm:chPref val="0"/>
        </dgm:presLayoutVars>
      </dgm:prSet>
      <dgm:spPr/>
    </dgm:pt>
    <dgm:pt modelId="{83D999CF-A355-4F86-B98E-A11953A638B5}" type="pres">
      <dgm:prSet presAssocID="{E703D5D8-CDE9-4ABE-892E-800746F02171}" presName="sibTrans" presStyleCnt="0"/>
      <dgm:spPr/>
    </dgm:pt>
    <dgm:pt modelId="{E38744A3-9C9F-4B47-A1EE-FB510FEAD43F}" type="pres">
      <dgm:prSet presAssocID="{725BF7CC-BE87-4295-9BE8-EA91BE3D4904}" presName="compNode" presStyleCnt="0"/>
      <dgm:spPr/>
    </dgm:pt>
    <dgm:pt modelId="{0AB77E5A-68FC-4385-8906-D57734AC526C}" type="pres">
      <dgm:prSet presAssocID="{725BF7CC-BE87-4295-9BE8-EA91BE3D4904}" presName="bgRect" presStyleLbl="bgShp" presStyleIdx="4" presStyleCnt="5"/>
      <dgm:spPr/>
    </dgm:pt>
    <dgm:pt modelId="{07AA661E-771C-4802-BF94-5EF8478EEAFD}" type="pres">
      <dgm:prSet presAssocID="{725BF7CC-BE87-4295-9BE8-EA91BE3D490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Users"/>
        </a:ext>
      </dgm:extLst>
    </dgm:pt>
    <dgm:pt modelId="{D837F8B6-C94B-4521-B7B4-A58016E588FE}" type="pres">
      <dgm:prSet presAssocID="{725BF7CC-BE87-4295-9BE8-EA91BE3D4904}" presName="spaceRect" presStyleCnt="0"/>
      <dgm:spPr/>
    </dgm:pt>
    <dgm:pt modelId="{0D918927-0414-4762-9E1F-94B3819ECED4}" type="pres">
      <dgm:prSet presAssocID="{725BF7CC-BE87-4295-9BE8-EA91BE3D4904}" presName="parTx" presStyleLbl="revTx" presStyleIdx="4" presStyleCnt="5">
        <dgm:presLayoutVars>
          <dgm:chMax val="0"/>
          <dgm:chPref val="0"/>
        </dgm:presLayoutVars>
      </dgm:prSet>
      <dgm:spPr/>
    </dgm:pt>
  </dgm:ptLst>
  <dgm:cxnLst>
    <dgm:cxn modelId="{28ADC722-50ED-41B3-8163-ED466AEC26F4}" type="presOf" srcId="{725BF7CC-BE87-4295-9BE8-EA91BE3D4904}" destId="{0D918927-0414-4762-9E1F-94B3819ECED4}" srcOrd="0" destOrd="0" presId="urn:microsoft.com/office/officeart/2018/2/layout/IconVerticalSolidList"/>
    <dgm:cxn modelId="{A7AB7D2A-BB16-4A2F-B187-DFD64424BCF4}" type="presOf" srcId="{11EEB506-A08E-4BCB-A435-3B5CE538B102}" destId="{54CD8EA0-64B7-419A-BDE0-970DBC3712AA}" srcOrd="0" destOrd="0" presId="urn:microsoft.com/office/officeart/2018/2/layout/IconVerticalSolidList"/>
    <dgm:cxn modelId="{0124852A-8F25-4D89-8FB3-633176E1B0E0}" type="presOf" srcId="{400F7004-4546-4A37-B9D8-5306ADA9D675}" destId="{ADE6B615-DB21-4BCE-B7FD-C5E002971481}" srcOrd="0" destOrd="0" presId="urn:microsoft.com/office/officeart/2018/2/layout/IconVerticalSolidList"/>
    <dgm:cxn modelId="{2723505D-10FC-4489-88F8-BEAFB7D6B4E4}" srcId="{11EEB506-A08E-4BCB-A435-3B5CE538B102}" destId="{91C8C814-7739-4606-917F-4847E89D4556}" srcOrd="1" destOrd="0" parTransId="{F3F10CCC-79A9-4688-9109-01FD79D03B11}" sibTransId="{6023CBC5-A3F3-4C0E-891E-2449642C89D3}"/>
    <dgm:cxn modelId="{CDF67677-31E8-4B94-B017-99E7FD44BD29}" type="presOf" srcId="{91C8C814-7739-4606-917F-4847E89D4556}" destId="{0BB32938-7054-4AF1-B0BA-18EE6C0B0838}" srcOrd="0" destOrd="0" presId="urn:microsoft.com/office/officeart/2018/2/layout/IconVerticalSolidList"/>
    <dgm:cxn modelId="{84F9FD97-19BB-4228-8E83-651E4E9C2737}" type="presOf" srcId="{CA22B60E-F1C5-4254-8286-92D90C53F171}" destId="{70BE34BC-4B90-4A7D-8257-896B8425D092}" srcOrd="0" destOrd="0" presId="urn:microsoft.com/office/officeart/2018/2/layout/IconVerticalSolidList"/>
    <dgm:cxn modelId="{CB2BEBAC-DC8A-41D2-B4FE-77B550D58D8A}" srcId="{11EEB506-A08E-4BCB-A435-3B5CE538B102}" destId="{400F7004-4546-4A37-B9D8-5306ADA9D675}" srcOrd="3" destOrd="0" parTransId="{533CE9BA-DF73-4AA9-A5A2-7CC7DB10C658}" sibTransId="{E703D5D8-CDE9-4ABE-892E-800746F02171}"/>
    <dgm:cxn modelId="{7CBF92B1-0F45-4284-A9BB-58DAF00000E5}" srcId="{11EEB506-A08E-4BCB-A435-3B5CE538B102}" destId="{9DB4E34F-5C4C-4918-B959-9315F6556263}" srcOrd="0" destOrd="0" parTransId="{BFB387AB-F1C9-4BC6-9E30-B9DFDD928E58}" sibTransId="{847C69D0-BA0B-4A08-8E14-715DEF2954D2}"/>
    <dgm:cxn modelId="{188FCEE1-6562-454A-8F8A-366BA0C57B24}" srcId="{11EEB506-A08E-4BCB-A435-3B5CE538B102}" destId="{CA22B60E-F1C5-4254-8286-92D90C53F171}" srcOrd="2" destOrd="0" parTransId="{9A0AE4CC-CF42-4792-9411-6FEEFEF9B41B}" sibTransId="{41687DB7-EB81-4C06-BDA6-C0799F4989AF}"/>
    <dgm:cxn modelId="{789F67F1-3BF1-4621-BD69-DD7BCCA14BC6}" srcId="{11EEB506-A08E-4BCB-A435-3B5CE538B102}" destId="{725BF7CC-BE87-4295-9BE8-EA91BE3D4904}" srcOrd="4" destOrd="0" parTransId="{A61E4D9D-1869-4BC4-9F76-098DF4C644B7}" sibTransId="{910A5CF2-2F5A-4B86-86E5-1B11F378BB7A}"/>
    <dgm:cxn modelId="{8FBA7FFE-8227-4B7A-B67B-3423FBDABC1C}" type="presOf" srcId="{9DB4E34F-5C4C-4918-B959-9315F6556263}" destId="{CE16E8FD-2500-4538-84E9-E77F84662422}" srcOrd="0" destOrd="0" presId="urn:microsoft.com/office/officeart/2018/2/layout/IconVerticalSolidList"/>
    <dgm:cxn modelId="{8F82D7A6-C732-45E3-9B4A-07F520F67D2B}" type="presParOf" srcId="{54CD8EA0-64B7-419A-BDE0-970DBC3712AA}" destId="{F275E8C9-4B7C-4AFE-92B7-E1C31CF81D99}" srcOrd="0" destOrd="0" presId="urn:microsoft.com/office/officeart/2018/2/layout/IconVerticalSolidList"/>
    <dgm:cxn modelId="{40E0A0D4-A75D-4495-91B6-E82AC6311AFA}" type="presParOf" srcId="{F275E8C9-4B7C-4AFE-92B7-E1C31CF81D99}" destId="{C1C2B35C-B5E8-4282-9F12-EA4BAAC93CD6}" srcOrd="0" destOrd="0" presId="urn:microsoft.com/office/officeart/2018/2/layout/IconVerticalSolidList"/>
    <dgm:cxn modelId="{235675A7-AC66-4BFB-83A7-433AAB2CADBF}" type="presParOf" srcId="{F275E8C9-4B7C-4AFE-92B7-E1C31CF81D99}" destId="{6FDB6B73-53A2-4707-AC78-61853662DEF5}" srcOrd="1" destOrd="0" presId="urn:microsoft.com/office/officeart/2018/2/layout/IconVerticalSolidList"/>
    <dgm:cxn modelId="{37B099A7-C389-4AB4-BF18-A71612CE5D42}" type="presParOf" srcId="{F275E8C9-4B7C-4AFE-92B7-E1C31CF81D99}" destId="{74E0157F-037A-4015-AC07-1726113FEF2C}" srcOrd="2" destOrd="0" presId="urn:microsoft.com/office/officeart/2018/2/layout/IconVerticalSolidList"/>
    <dgm:cxn modelId="{0B10FCA2-AF6A-42FF-A10A-9432075CD310}" type="presParOf" srcId="{F275E8C9-4B7C-4AFE-92B7-E1C31CF81D99}" destId="{CE16E8FD-2500-4538-84E9-E77F84662422}" srcOrd="3" destOrd="0" presId="urn:microsoft.com/office/officeart/2018/2/layout/IconVerticalSolidList"/>
    <dgm:cxn modelId="{2BD46EBF-1B0E-48E3-AB02-1BD6F551B07B}" type="presParOf" srcId="{54CD8EA0-64B7-419A-BDE0-970DBC3712AA}" destId="{4DD05BF0-EFC2-43A9-BFD5-572FACA9B9DD}" srcOrd="1" destOrd="0" presId="urn:microsoft.com/office/officeart/2018/2/layout/IconVerticalSolidList"/>
    <dgm:cxn modelId="{2DE02AED-3C21-4386-8037-A379A0AC8AE2}" type="presParOf" srcId="{54CD8EA0-64B7-419A-BDE0-970DBC3712AA}" destId="{F59C6C1F-9522-4C3D-97B4-83CA3E7C0FD7}" srcOrd="2" destOrd="0" presId="urn:microsoft.com/office/officeart/2018/2/layout/IconVerticalSolidList"/>
    <dgm:cxn modelId="{A28C3142-9CBC-4977-BCE3-196F391CD22A}" type="presParOf" srcId="{F59C6C1F-9522-4C3D-97B4-83CA3E7C0FD7}" destId="{495C0470-8FA2-47F6-A1EA-8143C2D93E95}" srcOrd="0" destOrd="0" presId="urn:microsoft.com/office/officeart/2018/2/layout/IconVerticalSolidList"/>
    <dgm:cxn modelId="{19873F7E-B27B-4B1B-B2C7-81E4D62742C5}" type="presParOf" srcId="{F59C6C1F-9522-4C3D-97B4-83CA3E7C0FD7}" destId="{9807168B-C566-4CAA-BE9A-17F52E3119CA}" srcOrd="1" destOrd="0" presId="urn:microsoft.com/office/officeart/2018/2/layout/IconVerticalSolidList"/>
    <dgm:cxn modelId="{6FB93134-1BFB-4489-9BD1-DFF0F93C3C4B}" type="presParOf" srcId="{F59C6C1F-9522-4C3D-97B4-83CA3E7C0FD7}" destId="{6784EB67-D229-4A6B-848A-3C36500DC91B}" srcOrd="2" destOrd="0" presId="urn:microsoft.com/office/officeart/2018/2/layout/IconVerticalSolidList"/>
    <dgm:cxn modelId="{45BE8F70-0AFB-498D-8C78-C25D27833C28}" type="presParOf" srcId="{F59C6C1F-9522-4C3D-97B4-83CA3E7C0FD7}" destId="{0BB32938-7054-4AF1-B0BA-18EE6C0B0838}" srcOrd="3" destOrd="0" presId="urn:microsoft.com/office/officeart/2018/2/layout/IconVerticalSolidList"/>
    <dgm:cxn modelId="{5C5CB6BC-5487-45FD-BED7-38811160C7B7}" type="presParOf" srcId="{54CD8EA0-64B7-419A-BDE0-970DBC3712AA}" destId="{FFB10815-E3F0-441F-9226-1D77CFDF77AF}" srcOrd="3" destOrd="0" presId="urn:microsoft.com/office/officeart/2018/2/layout/IconVerticalSolidList"/>
    <dgm:cxn modelId="{EA3C89DB-826E-4049-9CB6-AD897637FAAB}" type="presParOf" srcId="{54CD8EA0-64B7-419A-BDE0-970DBC3712AA}" destId="{227F8D37-929F-4FC7-B795-9068FBBEB640}" srcOrd="4" destOrd="0" presId="urn:microsoft.com/office/officeart/2018/2/layout/IconVerticalSolidList"/>
    <dgm:cxn modelId="{93A41141-1174-4247-84C8-B039C0C61805}" type="presParOf" srcId="{227F8D37-929F-4FC7-B795-9068FBBEB640}" destId="{53333ED7-5B0C-41FF-9C70-6E6F118E8EA4}" srcOrd="0" destOrd="0" presId="urn:microsoft.com/office/officeart/2018/2/layout/IconVerticalSolidList"/>
    <dgm:cxn modelId="{01C0D322-EF22-4283-9848-EACC25CEF9E2}" type="presParOf" srcId="{227F8D37-929F-4FC7-B795-9068FBBEB640}" destId="{32EBA67B-EC0C-4C66-8894-B2A906FC4D07}" srcOrd="1" destOrd="0" presId="urn:microsoft.com/office/officeart/2018/2/layout/IconVerticalSolidList"/>
    <dgm:cxn modelId="{5A20CD53-A107-49A2-AACB-7115C7BD763D}" type="presParOf" srcId="{227F8D37-929F-4FC7-B795-9068FBBEB640}" destId="{53BF33C5-28C4-4C50-AB58-A0DAFA758F25}" srcOrd="2" destOrd="0" presId="urn:microsoft.com/office/officeart/2018/2/layout/IconVerticalSolidList"/>
    <dgm:cxn modelId="{2F42833E-E066-4572-A542-C482605FD96B}" type="presParOf" srcId="{227F8D37-929F-4FC7-B795-9068FBBEB640}" destId="{70BE34BC-4B90-4A7D-8257-896B8425D092}" srcOrd="3" destOrd="0" presId="urn:microsoft.com/office/officeart/2018/2/layout/IconVerticalSolidList"/>
    <dgm:cxn modelId="{F447A537-06E5-494D-BAB2-C98BFCE48BE3}" type="presParOf" srcId="{54CD8EA0-64B7-419A-BDE0-970DBC3712AA}" destId="{F80216E3-C101-41FF-BE14-0AF19BE3C6D1}" srcOrd="5" destOrd="0" presId="urn:microsoft.com/office/officeart/2018/2/layout/IconVerticalSolidList"/>
    <dgm:cxn modelId="{E1A47792-798F-407A-8CDD-04AE97F313DE}" type="presParOf" srcId="{54CD8EA0-64B7-419A-BDE0-970DBC3712AA}" destId="{000D2DAF-F202-4B59-83E3-97AC9E92F132}" srcOrd="6" destOrd="0" presId="urn:microsoft.com/office/officeart/2018/2/layout/IconVerticalSolidList"/>
    <dgm:cxn modelId="{2EB090D1-657E-4D04-B380-F5CBF9987976}" type="presParOf" srcId="{000D2DAF-F202-4B59-83E3-97AC9E92F132}" destId="{51534C2E-4F9D-4EB6-8574-EB2FFFFF7FF0}" srcOrd="0" destOrd="0" presId="urn:microsoft.com/office/officeart/2018/2/layout/IconVerticalSolidList"/>
    <dgm:cxn modelId="{2A884FA5-241D-489D-9AF3-6461136A90E9}" type="presParOf" srcId="{000D2DAF-F202-4B59-83E3-97AC9E92F132}" destId="{C67E9711-DC5D-4734-BB74-194CC86EDC21}" srcOrd="1" destOrd="0" presId="urn:microsoft.com/office/officeart/2018/2/layout/IconVerticalSolidList"/>
    <dgm:cxn modelId="{CCF29C54-5284-4485-8C4B-7E747BCFEB88}" type="presParOf" srcId="{000D2DAF-F202-4B59-83E3-97AC9E92F132}" destId="{37F2ED98-8C0B-4895-9FED-F1125F9766B9}" srcOrd="2" destOrd="0" presId="urn:microsoft.com/office/officeart/2018/2/layout/IconVerticalSolidList"/>
    <dgm:cxn modelId="{F9CA1101-4426-4E0F-B4D6-091A2F0BA25F}" type="presParOf" srcId="{000D2DAF-F202-4B59-83E3-97AC9E92F132}" destId="{ADE6B615-DB21-4BCE-B7FD-C5E002971481}" srcOrd="3" destOrd="0" presId="urn:microsoft.com/office/officeart/2018/2/layout/IconVerticalSolidList"/>
    <dgm:cxn modelId="{15C30B5E-4BE5-43FA-9D12-81E126A2D1FA}" type="presParOf" srcId="{54CD8EA0-64B7-419A-BDE0-970DBC3712AA}" destId="{83D999CF-A355-4F86-B98E-A11953A638B5}" srcOrd="7" destOrd="0" presId="urn:microsoft.com/office/officeart/2018/2/layout/IconVerticalSolidList"/>
    <dgm:cxn modelId="{6D06611A-AA99-4B94-A5A1-0A61A72D4D09}" type="presParOf" srcId="{54CD8EA0-64B7-419A-BDE0-970DBC3712AA}" destId="{E38744A3-9C9F-4B47-A1EE-FB510FEAD43F}" srcOrd="8" destOrd="0" presId="urn:microsoft.com/office/officeart/2018/2/layout/IconVerticalSolidList"/>
    <dgm:cxn modelId="{337C6FEB-781A-403A-BB33-D48D33AD7547}" type="presParOf" srcId="{E38744A3-9C9F-4B47-A1EE-FB510FEAD43F}" destId="{0AB77E5A-68FC-4385-8906-D57734AC526C}" srcOrd="0" destOrd="0" presId="urn:microsoft.com/office/officeart/2018/2/layout/IconVerticalSolidList"/>
    <dgm:cxn modelId="{DD0E37B2-FB2F-4F1A-B1B6-9A8E86DC24A2}" type="presParOf" srcId="{E38744A3-9C9F-4B47-A1EE-FB510FEAD43F}" destId="{07AA661E-771C-4802-BF94-5EF8478EEAFD}" srcOrd="1" destOrd="0" presId="urn:microsoft.com/office/officeart/2018/2/layout/IconVerticalSolidList"/>
    <dgm:cxn modelId="{7EE9B750-F84F-4D19-9DA6-9525B98D18EB}" type="presParOf" srcId="{E38744A3-9C9F-4B47-A1EE-FB510FEAD43F}" destId="{D837F8B6-C94B-4521-B7B4-A58016E588FE}" srcOrd="2" destOrd="0" presId="urn:microsoft.com/office/officeart/2018/2/layout/IconVerticalSolidList"/>
    <dgm:cxn modelId="{B584A610-919E-4DEA-BDDA-DD455165FD11}" type="presParOf" srcId="{E38744A3-9C9F-4B47-A1EE-FB510FEAD43F}" destId="{0D918927-0414-4762-9E1F-94B3819ECED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B51FBE-CD78-4F6D-A2E9-6E295A785EF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D7881F6-78AC-4ECC-A184-ABE3E20B023D}">
      <dgm:prSet/>
      <dgm:spPr/>
      <dgm:t>
        <a:bodyPr/>
        <a:lstStyle/>
        <a:p>
          <a:pPr>
            <a:lnSpc>
              <a:spcPct val="100000"/>
            </a:lnSpc>
          </a:pPr>
          <a:r>
            <a:rPr lang="en-US"/>
            <a:t>The Area 72 newsletter exists to keep groups and districts informed about the business activities of the Area. </a:t>
          </a:r>
        </a:p>
      </dgm:t>
    </dgm:pt>
    <dgm:pt modelId="{F2EFE666-588D-4F8E-8434-2E2FC3862FEB}" type="parTrans" cxnId="{80D16138-1421-4FB0-B9EE-C79250D56699}">
      <dgm:prSet/>
      <dgm:spPr/>
      <dgm:t>
        <a:bodyPr/>
        <a:lstStyle/>
        <a:p>
          <a:endParaRPr lang="en-US"/>
        </a:p>
      </dgm:t>
    </dgm:pt>
    <dgm:pt modelId="{89529749-01B6-48B8-A0E3-3C305641F566}" type="sibTrans" cxnId="{80D16138-1421-4FB0-B9EE-C79250D56699}">
      <dgm:prSet/>
      <dgm:spPr/>
      <dgm:t>
        <a:bodyPr/>
        <a:lstStyle/>
        <a:p>
          <a:pPr>
            <a:lnSpc>
              <a:spcPct val="100000"/>
            </a:lnSpc>
          </a:pPr>
          <a:endParaRPr lang="en-US"/>
        </a:p>
      </dgm:t>
    </dgm:pt>
    <dgm:pt modelId="{A81E0321-DC88-40D9-901D-1EB3AAB485F2}">
      <dgm:prSet/>
      <dgm:spPr/>
      <dgm:t>
        <a:bodyPr/>
        <a:lstStyle/>
        <a:p>
          <a:pPr>
            <a:lnSpc>
              <a:spcPct val="100000"/>
            </a:lnSpc>
          </a:pPr>
          <a:r>
            <a:rPr lang="en-US"/>
            <a:t>Its primary role is to support the structure of the upside-down triangle, where trusted servants are guided by the fellowship.</a:t>
          </a:r>
        </a:p>
      </dgm:t>
    </dgm:pt>
    <dgm:pt modelId="{4DF0CD68-3CEC-4A6F-92B6-2E93E391CF17}" type="parTrans" cxnId="{888AC4E2-9E93-420F-9EFB-015232C3CD59}">
      <dgm:prSet/>
      <dgm:spPr/>
      <dgm:t>
        <a:bodyPr/>
        <a:lstStyle/>
        <a:p>
          <a:endParaRPr lang="en-US"/>
        </a:p>
      </dgm:t>
    </dgm:pt>
    <dgm:pt modelId="{3E7EA2CA-95D7-41BC-8F01-68F1C7C91987}" type="sibTrans" cxnId="{888AC4E2-9E93-420F-9EFB-015232C3CD59}">
      <dgm:prSet/>
      <dgm:spPr/>
      <dgm:t>
        <a:bodyPr/>
        <a:lstStyle/>
        <a:p>
          <a:pPr>
            <a:lnSpc>
              <a:spcPct val="100000"/>
            </a:lnSpc>
          </a:pPr>
          <a:endParaRPr lang="en-US"/>
        </a:p>
      </dgm:t>
    </dgm:pt>
    <dgm:pt modelId="{D8F7D6A4-6196-4D0D-B476-93C5E252CEA2}">
      <dgm:prSet/>
      <dgm:spPr/>
      <dgm:t>
        <a:bodyPr/>
        <a:lstStyle/>
        <a:p>
          <a:pPr>
            <a:lnSpc>
              <a:spcPct val="100000"/>
            </a:lnSpc>
          </a:pPr>
          <a:r>
            <a:rPr lang="en-US"/>
            <a:t>The newsletter helps ensure that information flows from the Area to the groups through their GSRs and districts. </a:t>
          </a:r>
        </a:p>
      </dgm:t>
    </dgm:pt>
    <dgm:pt modelId="{B68EF4F0-C1C4-4320-B4B8-94D9F3567477}" type="parTrans" cxnId="{57EB52B6-0310-4FD0-84E2-1F1B83BC4B57}">
      <dgm:prSet/>
      <dgm:spPr/>
      <dgm:t>
        <a:bodyPr/>
        <a:lstStyle/>
        <a:p>
          <a:endParaRPr lang="en-US"/>
        </a:p>
      </dgm:t>
    </dgm:pt>
    <dgm:pt modelId="{F0FCCBE9-A42F-4CD8-9DCC-FDD6C0E38FE7}" type="sibTrans" cxnId="{57EB52B6-0310-4FD0-84E2-1F1B83BC4B57}">
      <dgm:prSet/>
      <dgm:spPr/>
      <dgm:t>
        <a:bodyPr/>
        <a:lstStyle/>
        <a:p>
          <a:pPr>
            <a:lnSpc>
              <a:spcPct val="100000"/>
            </a:lnSpc>
          </a:pPr>
          <a:endParaRPr lang="en-US"/>
        </a:p>
      </dgm:t>
    </dgm:pt>
    <dgm:pt modelId="{C55B6F1C-65FA-474F-BFF7-9EA237B81A93}">
      <dgm:prSet/>
      <dgm:spPr/>
      <dgm:t>
        <a:bodyPr/>
        <a:lstStyle/>
        <a:p>
          <a:pPr>
            <a:lnSpc>
              <a:spcPct val="100000"/>
            </a:lnSpc>
          </a:pPr>
          <a:r>
            <a:rPr lang="en-US"/>
            <a:t>This allows members to stay informed and provide feedback, helping maintain a strong connection between the groups and Area service work.</a:t>
          </a:r>
        </a:p>
      </dgm:t>
    </dgm:pt>
    <dgm:pt modelId="{9086A66E-74CB-4EB5-998D-79A17227EEDB}" type="parTrans" cxnId="{33B83709-C9FA-433A-B750-D55234ADE97C}">
      <dgm:prSet/>
      <dgm:spPr/>
      <dgm:t>
        <a:bodyPr/>
        <a:lstStyle/>
        <a:p>
          <a:endParaRPr lang="en-US"/>
        </a:p>
      </dgm:t>
    </dgm:pt>
    <dgm:pt modelId="{84C237FB-7F75-4203-9E05-A8F24A73CDCF}" type="sibTrans" cxnId="{33B83709-C9FA-433A-B750-D55234ADE97C}">
      <dgm:prSet/>
      <dgm:spPr/>
      <dgm:t>
        <a:bodyPr/>
        <a:lstStyle/>
        <a:p>
          <a:endParaRPr lang="en-US"/>
        </a:p>
      </dgm:t>
    </dgm:pt>
    <dgm:pt modelId="{B14D784A-02C4-4F89-A05F-54E2BB05717E}" type="pres">
      <dgm:prSet presAssocID="{DAB51FBE-CD78-4F6D-A2E9-6E295A785EF0}" presName="root" presStyleCnt="0">
        <dgm:presLayoutVars>
          <dgm:dir/>
          <dgm:resizeHandles val="exact"/>
        </dgm:presLayoutVars>
      </dgm:prSet>
      <dgm:spPr/>
    </dgm:pt>
    <dgm:pt modelId="{3790929D-DA0D-442E-BDC4-C24A51DFB955}" type="pres">
      <dgm:prSet presAssocID="{DAB51FBE-CD78-4F6D-A2E9-6E295A785EF0}" presName="container" presStyleCnt="0">
        <dgm:presLayoutVars>
          <dgm:dir/>
          <dgm:resizeHandles val="exact"/>
        </dgm:presLayoutVars>
      </dgm:prSet>
      <dgm:spPr/>
    </dgm:pt>
    <dgm:pt modelId="{42D11AE2-20B4-4B25-8DAD-D6439C7811BF}" type="pres">
      <dgm:prSet presAssocID="{5D7881F6-78AC-4ECC-A184-ABE3E20B023D}" presName="compNode" presStyleCnt="0"/>
      <dgm:spPr/>
    </dgm:pt>
    <dgm:pt modelId="{2986DB55-DD5F-45FA-AAFD-9CA339C5B174}" type="pres">
      <dgm:prSet presAssocID="{5D7881F6-78AC-4ECC-A184-ABE3E20B023D}" presName="iconBgRect" presStyleLbl="bgShp" presStyleIdx="0" presStyleCnt="4"/>
      <dgm:spPr/>
    </dgm:pt>
    <dgm:pt modelId="{1F157CBF-8834-41BD-9DF9-A5246450AF4D}" type="pres">
      <dgm:prSet presAssocID="{5D7881F6-78AC-4ECC-A184-ABE3E20B023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68ED6FF8-E885-40F1-89F0-39E270A0F03D}" type="pres">
      <dgm:prSet presAssocID="{5D7881F6-78AC-4ECC-A184-ABE3E20B023D}" presName="spaceRect" presStyleCnt="0"/>
      <dgm:spPr/>
    </dgm:pt>
    <dgm:pt modelId="{BE83926E-8FE1-41A6-A3CF-B4613387488D}" type="pres">
      <dgm:prSet presAssocID="{5D7881F6-78AC-4ECC-A184-ABE3E20B023D}" presName="textRect" presStyleLbl="revTx" presStyleIdx="0" presStyleCnt="4">
        <dgm:presLayoutVars>
          <dgm:chMax val="1"/>
          <dgm:chPref val="1"/>
        </dgm:presLayoutVars>
      </dgm:prSet>
      <dgm:spPr/>
    </dgm:pt>
    <dgm:pt modelId="{306A97A3-1B68-4B94-9171-A839A8164B07}" type="pres">
      <dgm:prSet presAssocID="{89529749-01B6-48B8-A0E3-3C305641F566}" presName="sibTrans" presStyleLbl="sibTrans2D1" presStyleIdx="0" presStyleCnt="0"/>
      <dgm:spPr/>
    </dgm:pt>
    <dgm:pt modelId="{D8ED3EFB-0F69-4167-8169-DBD80E0458CD}" type="pres">
      <dgm:prSet presAssocID="{A81E0321-DC88-40D9-901D-1EB3AAB485F2}" presName="compNode" presStyleCnt="0"/>
      <dgm:spPr/>
    </dgm:pt>
    <dgm:pt modelId="{D30CB0C2-7EDE-438E-93D4-1D72EBFA4399}" type="pres">
      <dgm:prSet presAssocID="{A81E0321-DC88-40D9-901D-1EB3AAB485F2}" presName="iconBgRect" presStyleLbl="bgShp" presStyleIdx="1" presStyleCnt="4"/>
      <dgm:spPr/>
    </dgm:pt>
    <dgm:pt modelId="{A8933921-BDE9-41D6-B2FC-C9C209B5548D}" type="pres">
      <dgm:prSet presAssocID="{A81E0321-DC88-40D9-901D-1EB3AAB485F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of People"/>
        </a:ext>
      </dgm:extLst>
    </dgm:pt>
    <dgm:pt modelId="{95160D50-2F53-4ECF-A645-4151DF4A7BAE}" type="pres">
      <dgm:prSet presAssocID="{A81E0321-DC88-40D9-901D-1EB3AAB485F2}" presName="spaceRect" presStyleCnt="0"/>
      <dgm:spPr/>
    </dgm:pt>
    <dgm:pt modelId="{D765DBA7-7942-42A9-9699-454BF8443E97}" type="pres">
      <dgm:prSet presAssocID="{A81E0321-DC88-40D9-901D-1EB3AAB485F2}" presName="textRect" presStyleLbl="revTx" presStyleIdx="1" presStyleCnt="4">
        <dgm:presLayoutVars>
          <dgm:chMax val="1"/>
          <dgm:chPref val="1"/>
        </dgm:presLayoutVars>
      </dgm:prSet>
      <dgm:spPr/>
    </dgm:pt>
    <dgm:pt modelId="{BFCA99F5-CE66-49D7-97C8-04457907A224}" type="pres">
      <dgm:prSet presAssocID="{3E7EA2CA-95D7-41BC-8F01-68F1C7C91987}" presName="sibTrans" presStyleLbl="sibTrans2D1" presStyleIdx="0" presStyleCnt="0"/>
      <dgm:spPr/>
    </dgm:pt>
    <dgm:pt modelId="{1774AF58-9481-4DC3-9938-B731B2990C19}" type="pres">
      <dgm:prSet presAssocID="{D8F7D6A4-6196-4D0D-B476-93C5E252CEA2}" presName="compNode" presStyleCnt="0"/>
      <dgm:spPr/>
    </dgm:pt>
    <dgm:pt modelId="{B97C9CEB-1025-48CE-ABA9-397D34658B57}" type="pres">
      <dgm:prSet presAssocID="{D8F7D6A4-6196-4D0D-B476-93C5E252CEA2}" presName="iconBgRect" presStyleLbl="bgShp" presStyleIdx="2" presStyleCnt="4"/>
      <dgm:spPr/>
    </dgm:pt>
    <dgm:pt modelId="{CC1F7D61-53E6-4943-9185-DB2120ACEE04}" type="pres">
      <dgm:prSet presAssocID="{D8F7D6A4-6196-4D0D-B476-93C5E252CEA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Network"/>
        </a:ext>
      </dgm:extLst>
    </dgm:pt>
    <dgm:pt modelId="{339425A6-88C0-4C03-BE9A-6E04ECD98019}" type="pres">
      <dgm:prSet presAssocID="{D8F7D6A4-6196-4D0D-B476-93C5E252CEA2}" presName="spaceRect" presStyleCnt="0"/>
      <dgm:spPr/>
    </dgm:pt>
    <dgm:pt modelId="{03DCD8FB-68C0-4362-BE2E-66C3DF94D335}" type="pres">
      <dgm:prSet presAssocID="{D8F7D6A4-6196-4D0D-B476-93C5E252CEA2}" presName="textRect" presStyleLbl="revTx" presStyleIdx="2" presStyleCnt="4">
        <dgm:presLayoutVars>
          <dgm:chMax val="1"/>
          <dgm:chPref val="1"/>
        </dgm:presLayoutVars>
      </dgm:prSet>
      <dgm:spPr/>
    </dgm:pt>
    <dgm:pt modelId="{22B2964E-C28C-4CDD-9B35-D293CC64A37C}" type="pres">
      <dgm:prSet presAssocID="{F0FCCBE9-A42F-4CD8-9DCC-FDD6C0E38FE7}" presName="sibTrans" presStyleLbl="sibTrans2D1" presStyleIdx="0" presStyleCnt="0"/>
      <dgm:spPr/>
    </dgm:pt>
    <dgm:pt modelId="{185418FE-84B5-4158-A6DD-54D26DABD4F5}" type="pres">
      <dgm:prSet presAssocID="{C55B6F1C-65FA-474F-BFF7-9EA237B81A93}" presName="compNode" presStyleCnt="0"/>
      <dgm:spPr/>
    </dgm:pt>
    <dgm:pt modelId="{ADDFBD6D-B233-4A38-9DC3-6BD42EAA52C5}" type="pres">
      <dgm:prSet presAssocID="{C55B6F1C-65FA-474F-BFF7-9EA237B81A93}" presName="iconBgRect" presStyleLbl="bgShp" presStyleIdx="3" presStyleCnt="4"/>
      <dgm:spPr/>
    </dgm:pt>
    <dgm:pt modelId="{69E49CF5-F2BF-48F6-B878-9B8264EEB652}" type="pres">
      <dgm:prSet presAssocID="{C55B6F1C-65FA-474F-BFF7-9EA237B81A9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nections"/>
        </a:ext>
      </dgm:extLst>
    </dgm:pt>
    <dgm:pt modelId="{EE630CAD-8D22-4372-B0AB-FDFEEEA7B090}" type="pres">
      <dgm:prSet presAssocID="{C55B6F1C-65FA-474F-BFF7-9EA237B81A93}" presName="spaceRect" presStyleCnt="0"/>
      <dgm:spPr/>
    </dgm:pt>
    <dgm:pt modelId="{033EFF73-8598-4D38-87FC-CD891788E6E5}" type="pres">
      <dgm:prSet presAssocID="{C55B6F1C-65FA-474F-BFF7-9EA237B81A93}" presName="textRect" presStyleLbl="revTx" presStyleIdx="3" presStyleCnt="4">
        <dgm:presLayoutVars>
          <dgm:chMax val="1"/>
          <dgm:chPref val="1"/>
        </dgm:presLayoutVars>
      </dgm:prSet>
      <dgm:spPr/>
    </dgm:pt>
  </dgm:ptLst>
  <dgm:cxnLst>
    <dgm:cxn modelId="{33B83709-C9FA-433A-B750-D55234ADE97C}" srcId="{DAB51FBE-CD78-4F6D-A2E9-6E295A785EF0}" destId="{C55B6F1C-65FA-474F-BFF7-9EA237B81A93}" srcOrd="3" destOrd="0" parTransId="{9086A66E-74CB-4EB5-998D-79A17227EEDB}" sibTransId="{84C237FB-7F75-4203-9E05-A8F24A73CDCF}"/>
    <dgm:cxn modelId="{41B54D0D-DE76-4AC2-B778-70514DB0F20C}" type="presOf" srcId="{DAB51FBE-CD78-4F6D-A2E9-6E295A785EF0}" destId="{B14D784A-02C4-4F89-A05F-54E2BB05717E}" srcOrd="0" destOrd="0" presId="urn:microsoft.com/office/officeart/2018/2/layout/IconCircleList"/>
    <dgm:cxn modelId="{80D16138-1421-4FB0-B9EE-C79250D56699}" srcId="{DAB51FBE-CD78-4F6D-A2E9-6E295A785EF0}" destId="{5D7881F6-78AC-4ECC-A184-ABE3E20B023D}" srcOrd="0" destOrd="0" parTransId="{F2EFE666-588D-4F8E-8434-2E2FC3862FEB}" sibTransId="{89529749-01B6-48B8-A0E3-3C305641F566}"/>
    <dgm:cxn modelId="{EDB94D75-0EAF-49D9-9BFF-AE1E641FDDDE}" type="presOf" srcId="{3E7EA2CA-95D7-41BC-8F01-68F1C7C91987}" destId="{BFCA99F5-CE66-49D7-97C8-04457907A224}" srcOrd="0" destOrd="0" presId="urn:microsoft.com/office/officeart/2018/2/layout/IconCircleList"/>
    <dgm:cxn modelId="{67880E7F-8283-4F51-94F2-69162189B17C}" type="presOf" srcId="{F0FCCBE9-A42F-4CD8-9DCC-FDD6C0E38FE7}" destId="{22B2964E-C28C-4CDD-9B35-D293CC64A37C}" srcOrd="0" destOrd="0" presId="urn:microsoft.com/office/officeart/2018/2/layout/IconCircleList"/>
    <dgm:cxn modelId="{51CCABA0-C13C-49BE-A8E0-7B05989489D6}" type="presOf" srcId="{A81E0321-DC88-40D9-901D-1EB3AAB485F2}" destId="{D765DBA7-7942-42A9-9699-454BF8443E97}" srcOrd="0" destOrd="0" presId="urn:microsoft.com/office/officeart/2018/2/layout/IconCircleList"/>
    <dgm:cxn modelId="{60AB2EAA-5C89-44F6-8707-99BD284B4969}" type="presOf" srcId="{C55B6F1C-65FA-474F-BFF7-9EA237B81A93}" destId="{033EFF73-8598-4D38-87FC-CD891788E6E5}" srcOrd="0" destOrd="0" presId="urn:microsoft.com/office/officeart/2018/2/layout/IconCircleList"/>
    <dgm:cxn modelId="{57EB52B6-0310-4FD0-84E2-1F1B83BC4B57}" srcId="{DAB51FBE-CD78-4F6D-A2E9-6E295A785EF0}" destId="{D8F7D6A4-6196-4D0D-B476-93C5E252CEA2}" srcOrd="2" destOrd="0" parTransId="{B68EF4F0-C1C4-4320-B4B8-94D9F3567477}" sibTransId="{F0FCCBE9-A42F-4CD8-9DCC-FDD6C0E38FE7}"/>
    <dgm:cxn modelId="{888AC4E2-9E93-420F-9EFB-015232C3CD59}" srcId="{DAB51FBE-CD78-4F6D-A2E9-6E295A785EF0}" destId="{A81E0321-DC88-40D9-901D-1EB3AAB485F2}" srcOrd="1" destOrd="0" parTransId="{4DF0CD68-3CEC-4A6F-92B6-2E93E391CF17}" sibTransId="{3E7EA2CA-95D7-41BC-8F01-68F1C7C91987}"/>
    <dgm:cxn modelId="{ECCEF9F1-3B4F-4CE0-8749-C6D1B0B9D90D}" type="presOf" srcId="{5D7881F6-78AC-4ECC-A184-ABE3E20B023D}" destId="{BE83926E-8FE1-41A6-A3CF-B4613387488D}" srcOrd="0" destOrd="0" presId="urn:microsoft.com/office/officeart/2018/2/layout/IconCircleList"/>
    <dgm:cxn modelId="{DAE4CFF7-D57B-4E26-9F33-AB495316DB9D}" type="presOf" srcId="{D8F7D6A4-6196-4D0D-B476-93C5E252CEA2}" destId="{03DCD8FB-68C0-4362-BE2E-66C3DF94D335}" srcOrd="0" destOrd="0" presId="urn:microsoft.com/office/officeart/2018/2/layout/IconCircleList"/>
    <dgm:cxn modelId="{DB1181FA-EE84-4D89-98C4-02038294ED0F}" type="presOf" srcId="{89529749-01B6-48B8-A0E3-3C305641F566}" destId="{306A97A3-1B68-4B94-9171-A839A8164B07}" srcOrd="0" destOrd="0" presId="urn:microsoft.com/office/officeart/2018/2/layout/IconCircleList"/>
    <dgm:cxn modelId="{4169AEA8-1410-451E-8993-7ED7BBF40CBE}" type="presParOf" srcId="{B14D784A-02C4-4F89-A05F-54E2BB05717E}" destId="{3790929D-DA0D-442E-BDC4-C24A51DFB955}" srcOrd="0" destOrd="0" presId="urn:microsoft.com/office/officeart/2018/2/layout/IconCircleList"/>
    <dgm:cxn modelId="{E5EE2A97-C669-42CE-B0C5-2BE09B9F738E}" type="presParOf" srcId="{3790929D-DA0D-442E-BDC4-C24A51DFB955}" destId="{42D11AE2-20B4-4B25-8DAD-D6439C7811BF}" srcOrd="0" destOrd="0" presId="urn:microsoft.com/office/officeart/2018/2/layout/IconCircleList"/>
    <dgm:cxn modelId="{58021D34-431A-4E6C-ADDC-189154049E61}" type="presParOf" srcId="{42D11AE2-20B4-4B25-8DAD-D6439C7811BF}" destId="{2986DB55-DD5F-45FA-AAFD-9CA339C5B174}" srcOrd="0" destOrd="0" presId="urn:microsoft.com/office/officeart/2018/2/layout/IconCircleList"/>
    <dgm:cxn modelId="{83F71FB1-5126-4592-AE92-C8DFC90CCB9A}" type="presParOf" srcId="{42D11AE2-20B4-4B25-8DAD-D6439C7811BF}" destId="{1F157CBF-8834-41BD-9DF9-A5246450AF4D}" srcOrd="1" destOrd="0" presId="urn:microsoft.com/office/officeart/2018/2/layout/IconCircleList"/>
    <dgm:cxn modelId="{2449AC99-3AD8-43D6-B69A-56EA4A4BDCE7}" type="presParOf" srcId="{42D11AE2-20B4-4B25-8DAD-D6439C7811BF}" destId="{68ED6FF8-E885-40F1-89F0-39E270A0F03D}" srcOrd="2" destOrd="0" presId="urn:microsoft.com/office/officeart/2018/2/layout/IconCircleList"/>
    <dgm:cxn modelId="{D3DFA2C8-80E1-4D70-91D6-914CCCC00974}" type="presParOf" srcId="{42D11AE2-20B4-4B25-8DAD-D6439C7811BF}" destId="{BE83926E-8FE1-41A6-A3CF-B4613387488D}" srcOrd="3" destOrd="0" presId="urn:microsoft.com/office/officeart/2018/2/layout/IconCircleList"/>
    <dgm:cxn modelId="{D2D1C649-007E-430C-A6F9-A19282A0CE60}" type="presParOf" srcId="{3790929D-DA0D-442E-BDC4-C24A51DFB955}" destId="{306A97A3-1B68-4B94-9171-A839A8164B07}" srcOrd="1" destOrd="0" presId="urn:microsoft.com/office/officeart/2018/2/layout/IconCircleList"/>
    <dgm:cxn modelId="{DA2D8468-F279-4D50-BA9F-7F35A37374EE}" type="presParOf" srcId="{3790929D-DA0D-442E-BDC4-C24A51DFB955}" destId="{D8ED3EFB-0F69-4167-8169-DBD80E0458CD}" srcOrd="2" destOrd="0" presId="urn:microsoft.com/office/officeart/2018/2/layout/IconCircleList"/>
    <dgm:cxn modelId="{DAE8D7CD-16B7-43D2-A9AC-30E5592950DD}" type="presParOf" srcId="{D8ED3EFB-0F69-4167-8169-DBD80E0458CD}" destId="{D30CB0C2-7EDE-438E-93D4-1D72EBFA4399}" srcOrd="0" destOrd="0" presId="urn:microsoft.com/office/officeart/2018/2/layout/IconCircleList"/>
    <dgm:cxn modelId="{546F2958-DD2A-46F3-AD7A-CEDB8592281B}" type="presParOf" srcId="{D8ED3EFB-0F69-4167-8169-DBD80E0458CD}" destId="{A8933921-BDE9-41D6-B2FC-C9C209B5548D}" srcOrd="1" destOrd="0" presId="urn:microsoft.com/office/officeart/2018/2/layout/IconCircleList"/>
    <dgm:cxn modelId="{4DF05FCA-2A76-42A4-82F3-4F137838448F}" type="presParOf" srcId="{D8ED3EFB-0F69-4167-8169-DBD80E0458CD}" destId="{95160D50-2F53-4ECF-A645-4151DF4A7BAE}" srcOrd="2" destOrd="0" presId="urn:microsoft.com/office/officeart/2018/2/layout/IconCircleList"/>
    <dgm:cxn modelId="{2FA0D84F-765B-41DD-9E92-D8982A264ED3}" type="presParOf" srcId="{D8ED3EFB-0F69-4167-8169-DBD80E0458CD}" destId="{D765DBA7-7942-42A9-9699-454BF8443E97}" srcOrd="3" destOrd="0" presId="urn:microsoft.com/office/officeart/2018/2/layout/IconCircleList"/>
    <dgm:cxn modelId="{EFB3CC52-6547-412D-A6F7-AD8ADF9C1E02}" type="presParOf" srcId="{3790929D-DA0D-442E-BDC4-C24A51DFB955}" destId="{BFCA99F5-CE66-49D7-97C8-04457907A224}" srcOrd="3" destOrd="0" presId="urn:microsoft.com/office/officeart/2018/2/layout/IconCircleList"/>
    <dgm:cxn modelId="{1701953A-05B6-42B2-B6DA-812F333F73FD}" type="presParOf" srcId="{3790929D-DA0D-442E-BDC4-C24A51DFB955}" destId="{1774AF58-9481-4DC3-9938-B731B2990C19}" srcOrd="4" destOrd="0" presId="urn:microsoft.com/office/officeart/2018/2/layout/IconCircleList"/>
    <dgm:cxn modelId="{49114033-3DCD-4378-9549-A39D1A93BA5C}" type="presParOf" srcId="{1774AF58-9481-4DC3-9938-B731B2990C19}" destId="{B97C9CEB-1025-48CE-ABA9-397D34658B57}" srcOrd="0" destOrd="0" presId="urn:microsoft.com/office/officeart/2018/2/layout/IconCircleList"/>
    <dgm:cxn modelId="{08D7D85D-6317-4D47-AE26-73496C1CEBEF}" type="presParOf" srcId="{1774AF58-9481-4DC3-9938-B731B2990C19}" destId="{CC1F7D61-53E6-4943-9185-DB2120ACEE04}" srcOrd="1" destOrd="0" presId="urn:microsoft.com/office/officeart/2018/2/layout/IconCircleList"/>
    <dgm:cxn modelId="{A2EE47DA-1231-45BB-833C-42ABE9B4782D}" type="presParOf" srcId="{1774AF58-9481-4DC3-9938-B731B2990C19}" destId="{339425A6-88C0-4C03-BE9A-6E04ECD98019}" srcOrd="2" destOrd="0" presId="urn:microsoft.com/office/officeart/2018/2/layout/IconCircleList"/>
    <dgm:cxn modelId="{9D5A2323-E8CB-4A93-8EB1-E8D5458CCC11}" type="presParOf" srcId="{1774AF58-9481-4DC3-9938-B731B2990C19}" destId="{03DCD8FB-68C0-4362-BE2E-66C3DF94D335}" srcOrd="3" destOrd="0" presId="urn:microsoft.com/office/officeart/2018/2/layout/IconCircleList"/>
    <dgm:cxn modelId="{5BB91879-B1CB-4FDE-9722-A3C20B436320}" type="presParOf" srcId="{3790929D-DA0D-442E-BDC4-C24A51DFB955}" destId="{22B2964E-C28C-4CDD-9B35-D293CC64A37C}" srcOrd="5" destOrd="0" presId="urn:microsoft.com/office/officeart/2018/2/layout/IconCircleList"/>
    <dgm:cxn modelId="{CD703892-AAA5-4CD7-8392-B04CF24A2DC8}" type="presParOf" srcId="{3790929D-DA0D-442E-BDC4-C24A51DFB955}" destId="{185418FE-84B5-4158-A6DD-54D26DABD4F5}" srcOrd="6" destOrd="0" presId="urn:microsoft.com/office/officeart/2018/2/layout/IconCircleList"/>
    <dgm:cxn modelId="{E9452200-B248-47AC-B720-854DA877C4B7}" type="presParOf" srcId="{185418FE-84B5-4158-A6DD-54D26DABD4F5}" destId="{ADDFBD6D-B233-4A38-9DC3-6BD42EAA52C5}" srcOrd="0" destOrd="0" presId="urn:microsoft.com/office/officeart/2018/2/layout/IconCircleList"/>
    <dgm:cxn modelId="{240C2BA5-71A7-4500-B82B-6BDA95C7AFDA}" type="presParOf" srcId="{185418FE-84B5-4158-A6DD-54D26DABD4F5}" destId="{69E49CF5-F2BF-48F6-B878-9B8264EEB652}" srcOrd="1" destOrd="0" presId="urn:microsoft.com/office/officeart/2018/2/layout/IconCircleList"/>
    <dgm:cxn modelId="{DD277E8C-DAA9-43E3-AA21-5A4C591F66B3}" type="presParOf" srcId="{185418FE-84B5-4158-A6DD-54D26DABD4F5}" destId="{EE630CAD-8D22-4372-B0AB-FDFEEEA7B090}" srcOrd="2" destOrd="0" presId="urn:microsoft.com/office/officeart/2018/2/layout/IconCircleList"/>
    <dgm:cxn modelId="{CEFF3901-928A-4949-9089-5E963A572EB5}" type="presParOf" srcId="{185418FE-84B5-4158-A6DD-54D26DABD4F5}" destId="{033EFF73-8598-4D38-87FC-CD891788E6E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8DB803-065E-4A46-9B8C-D3AB00B5CD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4A5C27-5A22-4289-B0F4-00BF512EBE20}">
      <dgm:prSet/>
      <dgm:spPr/>
      <dgm:t>
        <a:bodyPr/>
        <a:lstStyle/>
        <a:p>
          <a:r>
            <a:rPr lang="en-US" dirty="0"/>
            <a:t>The HTML-based newsletter solution improves accessibility.</a:t>
          </a:r>
        </a:p>
      </dgm:t>
    </dgm:pt>
    <dgm:pt modelId="{EE5CC748-9F7E-4191-B9C1-85B9C11B2886}" type="parTrans" cxnId="{2A4975EE-5837-4907-9431-0C13A03C9003}">
      <dgm:prSet/>
      <dgm:spPr/>
      <dgm:t>
        <a:bodyPr/>
        <a:lstStyle/>
        <a:p>
          <a:endParaRPr lang="en-US"/>
        </a:p>
      </dgm:t>
    </dgm:pt>
    <dgm:pt modelId="{69BB4CD8-10DA-4C30-95BE-966F17DE56E4}" type="sibTrans" cxnId="{2A4975EE-5837-4907-9431-0C13A03C9003}">
      <dgm:prSet/>
      <dgm:spPr/>
      <dgm:t>
        <a:bodyPr/>
        <a:lstStyle/>
        <a:p>
          <a:endParaRPr lang="en-US"/>
        </a:p>
      </dgm:t>
    </dgm:pt>
    <dgm:pt modelId="{401A0EBA-F4DE-49E8-BF03-38A4C69DD08C}">
      <dgm:prSet/>
      <dgm:spPr/>
      <dgm:t>
        <a:bodyPr/>
        <a:lstStyle/>
        <a:p>
          <a:r>
            <a:rPr lang="en-US" dirty="0"/>
            <a:t>The HTML format would make it easier for more people to stay informed and engaged with Area business.</a:t>
          </a:r>
        </a:p>
      </dgm:t>
    </dgm:pt>
    <dgm:pt modelId="{93A82F86-B2D3-41B1-BCDC-8EF88E80585D}" type="parTrans" cxnId="{EF2FB112-CEC8-46A8-91AD-4FED7B966F39}">
      <dgm:prSet/>
      <dgm:spPr/>
      <dgm:t>
        <a:bodyPr/>
        <a:lstStyle/>
        <a:p>
          <a:endParaRPr lang="en-US"/>
        </a:p>
      </dgm:t>
    </dgm:pt>
    <dgm:pt modelId="{6D5C3497-DDAA-4972-9623-49DE67A95C71}" type="sibTrans" cxnId="{EF2FB112-CEC8-46A8-91AD-4FED7B966F39}">
      <dgm:prSet/>
      <dgm:spPr/>
      <dgm:t>
        <a:bodyPr/>
        <a:lstStyle/>
        <a:p>
          <a:endParaRPr lang="en-US"/>
        </a:p>
      </dgm:t>
    </dgm:pt>
    <dgm:pt modelId="{7A1DAB13-BDB2-4E6C-AF13-048FAA4F5225}" type="pres">
      <dgm:prSet presAssocID="{638DB803-065E-4A46-9B8C-D3AB00B5CDD9}" presName="linear" presStyleCnt="0">
        <dgm:presLayoutVars>
          <dgm:animLvl val="lvl"/>
          <dgm:resizeHandles val="exact"/>
        </dgm:presLayoutVars>
      </dgm:prSet>
      <dgm:spPr/>
    </dgm:pt>
    <dgm:pt modelId="{C1FC8515-8E86-4EA6-88CB-02766BF82D7C}" type="pres">
      <dgm:prSet presAssocID="{D14A5C27-5A22-4289-B0F4-00BF512EBE20}" presName="parentText" presStyleLbl="node1" presStyleIdx="0" presStyleCnt="2">
        <dgm:presLayoutVars>
          <dgm:chMax val="0"/>
          <dgm:bulletEnabled val="1"/>
        </dgm:presLayoutVars>
      </dgm:prSet>
      <dgm:spPr/>
    </dgm:pt>
    <dgm:pt modelId="{79194628-2290-4876-AD18-E0E81597D3F3}" type="pres">
      <dgm:prSet presAssocID="{69BB4CD8-10DA-4C30-95BE-966F17DE56E4}" presName="spacer" presStyleCnt="0"/>
      <dgm:spPr/>
    </dgm:pt>
    <dgm:pt modelId="{94ED9AE5-6ED5-42B8-ABD4-6FFBEBF8478D}" type="pres">
      <dgm:prSet presAssocID="{401A0EBA-F4DE-49E8-BF03-38A4C69DD08C}" presName="parentText" presStyleLbl="node1" presStyleIdx="1" presStyleCnt="2">
        <dgm:presLayoutVars>
          <dgm:chMax val="0"/>
          <dgm:bulletEnabled val="1"/>
        </dgm:presLayoutVars>
      </dgm:prSet>
      <dgm:spPr/>
    </dgm:pt>
  </dgm:ptLst>
  <dgm:cxnLst>
    <dgm:cxn modelId="{EF2FB112-CEC8-46A8-91AD-4FED7B966F39}" srcId="{638DB803-065E-4A46-9B8C-D3AB00B5CDD9}" destId="{401A0EBA-F4DE-49E8-BF03-38A4C69DD08C}" srcOrd="1" destOrd="0" parTransId="{93A82F86-B2D3-41B1-BCDC-8EF88E80585D}" sibTransId="{6D5C3497-DDAA-4972-9623-49DE67A95C71}"/>
    <dgm:cxn modelId="{5F947071-2B8B-4273-B9B9-A0FCDE714E1D}" type="presOf" srcId="{401A0EBA-F4DE-49E8-BF03-38A4C69DD08C}" destId="{94ED9AE5-6ED5-42B8-ABD4-6FFBEBF8478D}" srcOrd="0" destOrd="0" presId="urn:microsoft.com/office/officeart/2005/8/layout/vList2"/>
    <dgm:cxn modelId="{F8106E84-DFA5-4A6D-A4CC-702D6433C998}" type="presOf" srcId="{638DB803-065E-4A46-9B8C-D3AB00B5CDD9}" destId="{7A1DAB13-BDB2-4E6C-AF13-048FAA4F5225}" srcOrd="0" destOrd="0" presId="urn:microsoft.com/office/officeart/2005/8/layout/vList2"/>
    <dgm:cxn modelId="{C63CA4E3-D779-4567-B2E7-130292FECFAA}" type="presOf" srcId="{D14A5C27-5A22-4289-B0F4-00BF512EBE20}" destId="{C1FC8515-8E86-4EA6-88CB-02766BF82D7C}" srcOrd="0" destOrd="0" presId="urn:microsoft.com/office/officeart/2005/8/layout/vList2"/>
    <dgm:cxn modelId="{2A4975EE-5837-4907-9431-0C13A03C9003}" srcId="{638DB803-065E-4A46-9B8C-D3AB00B5CDD9}" destId="{D14A5C27-5A22-4289-B0F4-00BF512EBE20}" srcOrd="0" destOrd="0" parTransId="{EE5CC748-9F7E-4191-B9C1-85B9C11B2886}" sibTransId="{69BB4CD8-10DA-4C30-95BE-966F17DE56E4}"/>
    <dgm:cxn modelId="{CDB0B37D-BA02-4BA7-9AFC-1854FE9DB73C}" type="presParOf" srcId="{7A1DAB13-BDB2-4E6C-AF13-048FAA4F5225}" destId="{C1FC8515-8E86-4EA6-88CB-02766BF82D7C}" srcOrd="0" destOrd="0" presId="urn:microsoft.com/office/officeart/2005/8/layout/vList2"/>
    <dgm:cxn modelId="{8BA2613A-25B7-4729-9A72-D15DEA0B7483}" type="presParOf" srcId="{7A1DAB13-BDB2-4E6C-AF13-048FAA4F5225}" destId="{79194628-2290-4876-AD18-E0E81597D3F3}" srcOrd="1" destOrd="0" presId="urn:microsoft.com/office/officeart/2005/8/layout/vList2"/>
    <dgm:cxn modelId="{5817ECFA-6583-4A7A-84F2-022CA6615C45}" type="presParOf" srcId="{7A1DAB13-BDB2-4E6C-AF13-048FAA4F5225}" destId="{94ED9AE5-6ED5-42B8-ABD4-6FFBEBF8478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D0F9A6-C5F2-4B09-8E8C-EA5B362437FF}"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B334CDC9-F3B7-4A1E-AD91-3C5F6B7169D8}">
      <dgm:prSet/>
      <dgm:spPr/>
      <dgm:t>
        <a:bodyPr/>
        <a:lstStyle/>
        <a:p>
          <a:r>
            <a:rPr lang="en-US" dirty="0"/>
            <a:t>Leverage Trusted Servants (DCMs and Area)</a:t>
          </a:r>
        </a:p>
      </dgm:t>
    </dgm:pt>
    <dgm:pt modelId="{87672293-EA9E-4D03-B96E-D1BE83A513C6}" type="parTrans" cxnId="{7EC88664-8FB7-4CE4-B1C2-787611288C06}">
      <dgm:prSet/>
      <dgm:spPr/>
      <dgm:t>
        <a:bodyPr/>
        <a:lstStyle/>
        <a:p>
          <a:endParaRPr lang="en-US"/>
        </a:p>
      </dgm:t>
    </dgm:pt>
    <dgm:pt modelId="{18F78446-F131-4182-91BA-5F2532F67203}" type="sibTrans" cxnId="{7EC88664-8FB7-4CE4-B1C2-787611288C06}">
      <dgm:prSet/>
      <dgm:spPr/>
      <dgm:t>
        <a:bodyPr/>
        <a:lstStyle/>
        <a:p>
          <a:endParaRPr lang="en-US"/>
        </a:p>
      </dgm:t>
    </dgm:pt>
    <dgm:pt modelId="{E23770DC-2B72-4146-B2DF-BFC08D02EB9C}">
      <dgm:prSet/>
      <dgm:spPr/>
      <dgm:t>
        <a:bodyPr/>
        <a:lstStyle/>
        <a:p>
          <a:r>
            <a:rPr lang="en-US" dirty="0"/>
            <a:t>DCMs (District Committee Members):</a:t>
          </a:r>
        </a:p>
      </dgm:t>
    </dgm:pt>
    <dgm:pt modelId="{AB23A6E1-9A17-4226-9E86-E7950A7E873A}" type="parTrans" cxnId="{79901FC3-E5D0-4976-B12B-DD303CD73073}">
      <dgm:prSet/>
      <dgm:spPr/>
      <dgm:t>
        <a:bodyPr/>
        <a:lstStyle/>
        <a:p>
          <a:endParaRPr lang="en-US"/>
        </a:p>
      </dgm:t>
    </dgm:pt>
    <dgm:pt modelId="{C5C7BA7E-BBAE-4D5A-A502-2922324F8967}" type="sibTrans" cxnId="{79901FC3-E5D0-4976-B12B-DD303CD73073}">
      <dgm:prSet/>
      <dgm:spPr/>
      <dgm:t>
        <a:bodyPr/>
        <a:lstStyle/>
        <a:p>
          <a:endParaRPr lang="en-US"/>
        </a:p>
      </dgm:t>
    </dgm:pt>
    <dgm:pt modelId="{58D71FA4-BFCB-4791-B3FC-F8F0B099B545}">
      <dgm:prSet/>
      <dgm:spPr/>
      <dgm:t>
        <a:bodyPr/>
        <a:lstStyle/>
        <a:p>
          <a:r>
            <a:rPr lang="en-US" dirty="0"/>
            <a:t>Act as the primary point of contact for groups in their district.</a:t>
          </a:r>
        </a:p>
      </dgm:t>
    </dgm:pt>
    <dgm:pt modelId="{A68E19F0-75D7-4206-9DD7-F81A3E0A524E}" type="parTrans" cxnId="{A0925A4B-588F-46BA-B35D-D8B3994BDF3A}">
      <dgm:prSet/>
      <dgm:spPr/>
      <dgm:t>
        <a:bodyPr/>
        <a:lstStyle/>
        <a:p>
          <a:endParaRPr lang="en-US"/>
        </a:p>
      </dgm:t>
    </dgm:pt>
    <dgm:pt modelId="{BB4E382D-63F0-497B-A62E-8BC0586E6DF3}" type="sibTrans" cxnId="{A0925A4B-588F-46BA-B35D-D8B3994BDF3A}">
      <dgm:prSet/>
      <dgm:spPr/>
      <dgm:t>
        <a:bodyPr/>
        <a:lstStyle/>
        <a:p>
          <a:endParaRPr lang="en-US"/>
        </a:p>
      </dgm:t>
    </dgm:pt>
    <dgm:pt modelId="{909D5DA7-6F11-4F41-9D8C-E2B879AEA7BD}">
      <dgm:prSet/>
      <dgm:spPr/>
      <dgm:t>
        <a:bodyPr/>
        <a:lstStyle/>
        <a:p>
          <a:r>
            <a:rPr lang="en-US"/>
            <a:t>Personally ensure that each group receives the newsletter, either digitally or in print.</a:t>
          </a:r>
        </a:p>
      </dgm:t>
    </dgm:pt>
    <dgm:pt modelId="{447EB44C-FEAA-442A-9EFE-0E70729CA1BE}" type="parTrans" cxnId="{4E171F5D-11D6-4289-B53D-0228AD4FE77E}">
      <dgm:prSet/>
      <dgm:spPr/>
      <dgm:t>
        <a:bodyPr/>
        <a:lstStyle/>
        <a:p>
          <a:endParaRPr lang="en-US"/>
        </a:p>
      </dgm:t>
    </dgm:pt>
    <dgm:pt modelId="{CF5B933F-F2BD-4DDA-B912-D4DD727FD9E5}" type="sibTrans" cxnId="{4E171F5D-11D6-4289-B53D-0228AD4FE77E}">
      <dgm:prSet/>
      <dgm:spPr/>
      <dgm:t>
        <a:bodyPr/>
        <a:lstStyle/>
        <a:p>
          <a:endParaRPr lang="en-US"/>
        </a:p>
      </dgm:t>
    </dgm:pt>
    <dgm:pt modelId="{5012B7BD-D3C9-4542-BF75-FCCE37FC5252}">
      <dgm:prSet/>
      <dgm:spPr/>
      <dgm:t>
        <a:bodyPr/>
        <a:lstStyle/>
        <a:p>
          <a:r>
            <a:rPr lang="en-US"/>
            <a:t>Offer one-on-one support to technically challenged members to help them access the newsletter.</a:t>
          </a:r>
        </a:p>
      </dgm:t>
    </dgm:pt>
    <dgm:pt modelId="{E4C1DF38-C1AD-4983-9793-36A7D764D874}" type="parTrans" cxnId="{1594B0D0-1C5A-4612-A476-144F0E780FCF}">
      <dgm:prSet/>
      <dgm:spPr/>
      <dgm:t>
        <a:bodyPr/>
        <a:lstStyle/>
        <a:p>
          <a:endParaRPr lang="en-US"/>
        </a:p>
      </dgm:t>
    </dgm:pt>
    <dgm:pt modelId="{2BC0C7D2-003F-4C45-9120-DF7DFA82B8B8}" type="sibTrans" cxnId="{1594B0D0-1C5A-4612-A476-144F0E780FCF}">
      <dgm:prSet/>
      <dgm:spPr/>
      <dgm:t>
        <a:bodyPr/>
        <a:lstStyle/>
        <a:p>
          <a:endParaRPr lang="en-US"/>
        </a:p>
      </dgm:t>
    </dgm:pt>
    <dgm:pt modelId="{EB1491C6-7BA5-4F84-908A-B22B5A8EE65F}">
      <dgm:prSet/>
      <dgm:spPr/>
      <dgm:t>
        <a:bodyPr/>
        <a:lstStyle/>
        <a:p>
          <a:r>
            <a:rPr lang="en-US" dirty="0"/>
            <a:t>Area Trusted Servants</a:t>
          </a:r>
        </a:p>
        <a:p>
          <a:r>
            <a:rPr lang="en-US" dirty="0"/>
            <a:t>Training and Support:</a:t>
          </a:r>
        </a:p>
      </dgm:t>
    </dgm:pt>
    <dgm:pt modelId="{DF818DCE-AF38-45CC-AA9D-E49222F06B13}" type="parTrans" cxnId="{C3762106-4D59-46E5-B5FC-F77708DA5799}">
      <dgm:prSet/>
      <dgm:spPr/>
      <dgm:t>
        <a:bodyPr/>
        <a:lstStyle/>
        <a:p>
          <a:endParaRPr lang="en-US"/>
        </a:p>
      </dgm:t>
    </dgm:pt>
    <dgm:pt modelId="{AEC96504-1867-46BB-B22D-3A45559E631B}" type="sibTrans" cxnId="{C3762106-4D59-46E5-B5FC-F77708DA5799}">
      <dgm:prSet/>
      <dgm:spPr/>
      <dgm:t>
        <a:bodyPr/>
        <a:lstStyle/>
        <a:p>
          <a:endParaRPr lang="en-US"/>
        </a:p>
      </dgm:t>
    </dgm:pt>
    <dgm:pt modelId="{061C3002-F0CF-46D3-8131-6CF07A0A806C}">
      <dgm:prSet custT="1"/>
      <dgm:spPr/>
      <dgm:t>
        <a:bodyPr/>
        <a:lstStyle/>
        <a:p>
          <a:r>
            <a:rPr lang="en-US" sz="1400" dirty="0"/>
            <a:t>Provide DCMs with simple guides or short training sessions on how to assist others.</a:t>
          </a:r>
        </a:p>
      </dgm:t>
    </dgm:pt>
    <dgm:pt modelId="{5C8C55FD-145C-414F-BA46-078EEFB7B0CE}" type="parTrans" cxnId="{A58B3129-1D32-4802-A2F0-8B36B4E80030}">
      <dgm:prSet/>
      <dgm:spPr/>
      <dgm:t>
        <a:bodyPr/>
        <a:lstStyle/>
        <a:p>
          <a:endParaRPr lang="en-US"/>
        </a:p>
      </dgm:t>
    </dgm:pt>
    <dgm:pt modelId="{BA471C5D-D479-4798-883C-9965E69C8F1C}" type="sibTrans" cxnId="{A58B3129-1D32-4802-A2F0-8B36B4E80030}">
      <dgm:prSet/>
      <dgm:spPr/>
      <dgm:t>
        <a:bodyPr/>
        <a:lstStyle/>
        <a:p>
          <a:endParaRPr lang="en-US"/>
        </a:p>
      </dgm:t>
    </dgm:pt>
    <dgm:pt modelId="{7B5835CC-E4A8-4B3B-8FB9-C5A72A0EABE0}">
      <dgm:prSet custT="1"/>
      <dgm:spPr/>
      <dgm:t>
        <a:bodyPr/>
        <a:lstStyle/>
        <a:p>
          <a:r>
            <a:rPr lang="en-US" sz="1400" dirty="0"/>
            <a:t>Encourage DCMs to identify members in their groups who can act as “tech buddies” to help others.</a:t>
          </a:r>
        </a:p>
      </dgm:t>
    </dgm:pt>
    <dgm:pt modelId="{69B3B1EC-E58B-4C87-BC49-0BD064B58DA3}" type="parTrans" cxnId="{BF8B4024-AF09-4F49-BF5F-FDEA6C1C2559}">
      <dgm:prSet/>
      <dgm:spPr/>
      <dgm:t>
        <a:bodyPr/>
        <a:lstStyle/>
        <a:p>
          <a:endParaRPr lang="en-US"/>
        </a:p>
      </dgm:t>
    </dgm:pt>
    <dgm:pt modelId="{40BA399B-6DE0-4908-9C1B-EF9AFE3AA64E}" type="sibTrans" cxnId="{BF8B4024-AF09-4F49-BF5F-FDEA6C1C2559}">
      <dgm:prSet/>
      <dgm:spPr/>
      <dgm:t>
        <a:bodyPr/>
        <a:lstStyle/>
        <a:p>
          <a:endParaRPr lang="en-US"/>
        </a:p>
      </dgm:t>
    </dgm:pt>
    <dgm:pt modelId="{55D11386-3064-4FD5-A21C-26A2554AE7BA}" type="pres">
      <dgm:prSet presAssocID="{39D0F9A6-C5F2-4B09-8E8C-EA5B362437FF}" presName="Name0" presStyleCnt="0">
        <dgm:presLayoutVars>
          <dgm:dir/>
          <dgm:animLvl val="lvl"/>
          <dgm:resizeHandles/>
        </dgm:presLayoutVars>
      </dgm:prSet>
      <dgm:spPr/>
    </dgm:pt>
    <dgm:pt modelId="{9A8DDBB4-7902-4421-8037-1D1B9762F01F}" type="pres">
      <dgm:prSet presAssocID="{B334CDC9-F3B7-4A1E-AD91-3C5F6B7169D8}" presName="linNode" presStyleCnt="0"/>
      <dgm:spPr/>
    </dgm:pt>
    <dgm:pt modelId="{84F1203D-BF96-4E51-8453-6AE0D6EDCAD9}" type="pres">
      <dgm:prSet presAssocID="{B334CDC9-F3B7-4A1E-AD91-3C5F6B7169D8}" presName="parentShp" presStyleLbl="node1" presStyleIdx="0" presStyleCnt="3" custScaleX="550538">
        <dgm:presLayoutVars>
          <dgm:bulletEnabled val="1"/>
        </dgm:presLayoutVars>
      </dgm:prSet>
      <dgm:spPr/>
    </dgm:pt>
    <dgm:pt modelId="{C9D563C4-DA74-4921-81B3-20F6173B67CF}" type="pres">
      <dgm:prSet presAssocID="{B334CDC9-F3B7-4A1E-AD91-3C5F6B7169D8}" presName="childShp" presStyleLbl="bgAccFollowNode1" presStyleIdx="0" presStyleCnt="3" custFlipHor="1" custScaleX="17887" custScaleY="99651">
        <dgm:presLayoutVars>
          <dgm:bulletEnabled val="1"/>
        </dgm:presLayoutVars>
      </dgm:prSet>
      <dgm:spPr>
        <a:solidFill>
          <a:schemeClr val="bg1">
            <a:alpha val="90000"/>
          </a:schemeClr>
        </a:solidFill>
        <a:ln>
          <a:solidFill>
            <a:schemeClr val="bg1">
              <a:alpha val="90000"/>
            </a:schemeClr>
          </a:solidFill>
        </a:ln>
      </dgm:spPr>
    </dgm:pt>
    <dgm:pt modelId="{07C05822-F7B7-4E61-8F47-256C22AACAA1}" type="pres">
      <dgm:prSet presAssocID="{18F78446-F131-4182-91BA-5F2532F67203}" presName="spacing" presStyleCnt="0"/>
      <dgm:spPr/>
    </dgm:pt>
    <dgm:pt modelId="{71BF53A8-0C66-46B4-AC48-308B750ABCD1}" type="pres">
      <dgm:prSet presAssocID="{E23770DC-2B72-4146-B2DF-BFC08D02EB9C}" presName="linNode" presStyleCnt="0"/>
      <dgm:spPr/>
    </dgm:pt>
    <dgm:pt modelId="{35A3B176-EC47-4C02-A677-4E52AE5A8ECE}" type="pres">
      <dgm:prSet presAssocID="{E23770DC-2B72-4146-B2DF-BFC08D02EB9C}" presName="parentShp" presStyleLbl="node1" presStyleIdx="1" presStyleCnt="3">
        <dgm:presLayoutVars>
          <dgm:bulletEnabled val="1"/>
        </dgm:presLayoutVars>
      </dgm:prSet>
      <dgm:spPr/>
    </dgm:pt>
    <dgm:pt modelId="{1839DE0E-9D94-4A2E-BE9A-8A12CEF55FB3}" type="pres">
      <dgm:prSet presAssocID="{E23770DC-2B72-4146-B2DF-BFC08D02EB9C}" presName="childShp" presStyleLbl="bgAccFollowNode1" presStyleIdx="1" presStyleCnt="3">
        <dgm:presLayoutVars>
          <dgm:bulletEnabled val="1"/>
        </dgm:presLayoutVars>
      </dgm:prSet>
      <dgm:spPr/>
    </dgm:pt>
    <dgm:pt modelId="{A53E5E61-22CB-4797-AF82-7715E9BF1FDD}" type="pres">
      <dgm:prSet presAssocID="{C5C7BA7E-BBAE-4D5A-A502-2922324F8967}" presName="spacing" presStyleCnt="0"/>
      <dgm:spPr/>
    </dgm:pt>
    <dgm:pt modelId="{3B6DF626-0340-4248-9F7A-E300B33B4A32}" type="pres">
      <dgm:prSet presAssocID="{EB1491C6-7BA5-4F84-908A-B22B5A8EE65F}" presName="linNode" presStyleCnt="0"/>
      <dgm:spPr/>
    </dgm:pt>
    <dgm:pt modelId="{56436B6C-A0F4-40B4-9206-B60ED8784C60}" type="pres">
      <dgm:prSet presAssocID="{EB1491C6-7BA5-4F84-908A-B22B5A8EE65F}" presName="parentShp" presStyleLbl="node1" presStyleIdx="2" presStyleCnt="3">
        <dgm:presLayoutVars>
          <dgm:bulletEnabled val="1"/>
        </dgm:presLayoutVars>
      </dgm:prSet>
      <dgm:spPr/>
    </dgm:pt>
    <dgm:pt modelId="{F9CF80CE-94B0-40B7-A305-A81329E1B010}" type="pres">
      <dgm:prSet presAssocID="{EB1491C6-7BA5-4F84-908A-B22B5A8EE65F}" presName="childShp" presStyleLbl="bgAccFollowNode1" presStyleIdx="2" presStyleCnt="3">
        <dgm:presLayoutVars>
          <dgm:bulletEnabled val="1"/>
        </dgm:presLayoutVars>
      </dgm:prSet>
      <dgm:spPr/>
    </dgm:pt>
  </dgm:ptLst>
  <dgm:cxnLst>
    <dgm:cxn modelId="{C3762106-4D59-46E5-B5FC-F77708DA5799}" srcId="{39D0F9A6-C5F2-4B09-8E8C-EA5B362437FF}" destId="{EB1491C6-7BA5-4F84-908A-B22B5A8EE65F}" srcOrd="2" destOrd="0" parTransId="{DF818DCE-AF38-45CC-AA9D-E49222F06B13}" sibTransId="{AEC96504-1867-46BB-B22D-3A45559E631B}"/>
    <dgm:cxn modelId="{BF8B4024-AF09-4F49-BF5F-FDEA6C1C2559}" srcId="{EB1491C6-7BA5-4F84-908A-B22B5A8EE65F}" destId="{7B5835CC-E4A8-4B3B-8FB9-C5A72A0EABE0}" srcOrd="1" destOrd="0" parTransId="{69B3B1EC-E58B-4C87-BC49-0BD064B58DA3}" sibTransId="{40BA399B-6DE0-4908-9C1B-EF9AFE3AA64E}"/>
    <dgm:cxn modelId="{A58B3129-1D32-4802-A2F0-8B36B4E80030}" srcId="{EB1491C6-7BA5-4F84-908A-B22B5A8EE65F}" destId="{061C3002-F0CF-46D3-8131-6CF07A0A806C}" srcOrd="0" destOrd="0" parTransId="{5C8C55FD-145C-414F-BA46-078EEFB7B0CE}" sibTransId="{BA471C5D-D479-4798-883C-9965E69C8F1C}"/>
    <dgm:cxn modelId="{0D323929-A3FD-43D6-8834-0E05BF6C7403}" type="presOf" srcId="{7B5835CC-E4A8-4B3B-8FB9-C5A72A0EABE0}" destId="{F9CF80CE-94B0-40B7-A305-A81329E1B010}" srcOrd="0" destOrd="1" presId="urn:microsoft.com/office/officeart/2005/8/layout/vList6"/>
    <dgm:cxn modelId="{3EE90F35-2DDF-4680-84D2-6B3F29FCFFA1}" type="presOf" srcId="{061C3002-F0CF-46D3-8131-6CF07A0A806C}" destId="{F9CF80CE-94B0-40B7-A305-A81329E1B010}" srcOrd="0" destOrd="0" presId="urn:microsoft.com/office/officeart/2005/8/layout/vList6"/>
    <dgm:cxn modelId="{4E171F5D-11D6-4289-B53D-0228AD4FE77E}" srcId="{E23770DC-2B72-4146-B2DF-BFC08D02EB9C}" destId="{909D5DA7-6F11-4F41-9D8C-E2B879AEA7BD}" srcOrd="1" destOrd="0" parTransId="{447EB44C-FEAA-442A-9EFE-0E70729CA1BE}" sibTransId="{CF5B933F-F2BD-4DDA-B912-D4DD727FD9E5}"/>
    <dgm:cxn modelId="{7EC88664-8FB7-4CE4-B1C2-787611288C06}" srcId="{39D0F9A6-C5F2-4B09-8E8C-EA5B362437FF}" destId="{B334CDC9-F3B7-4A1E-AD91-3C5F6B7169D8}" srcOrd="0" destOrd="0" parTransId="{87672293-EA9E-4D03-B96E-D1BE83A513C6}" sibTransId="{18F78446-F131-4182-91BA-5F2532F67203}"/>
    <dgm:cxn modelId="{A0925A4B-588F-46BA-B35D-D8B3994BDF3A}" srcId="{E23770DC-2B72-4146-B2DF-BFC08D02EB9C}" destId="{58D71FA4-BFCB-4791-B3FC-F8F0B099B545}" srcOrd="0" destOrd="0" parTransId="{A68E19F0-75D7-4206-9DD7-F81A3E0A524E}" sibTransId="{BB4E382D-63F0-497B-A62E-8BC0586E6DF3}"/>
    <dgm:cxn modelId="{21DFB650-EFC8-4F19-BC18-47E5926F5D31}" type="presOf" srcId="{58D71FA4-BFCB-4791-B3FC-F8F0B099B545}" destId="{1839DE0E-9D94-4A2E-BE9A-8A12CEF55FB3}" srcOrd="0" destOrd="0" presId="urn:microsoft.com/office/officeart/2005/8/layout/vList6"/>
    <dgm:cxn modelId="{17ED6F78-FA48-4C12-911B-DD513722B90C}" type="presOf" srcId="{909D5DA7-6F11-4F41-9D8C-E2B879AEA7BD}" destId="{1839DE0E-9D94-4A2E-BE9A-8A12CEF55FB3}" srcOrd="0" destOrd="1" presId="urn:microsoft.com/office/officeart/2005/8/layout/vList6"/>
    <dgm:cxn modelId="{7E7E059A-C44A-4961-AB23-A0F407096ED1}" type="presOf" srcId="{EB1491C6-7BA5-4F84-908A-B22B5A8EE65F}" destId="{56436B6C-A0F4-40B4-9206-B60ED8784C60}" srcOrd="0" destOrd="0" presId="urn:microsoft.com/office/officeart/2005/8/layout/vList6"/>
    <dgm:cxn modelId="{79901FC3-E5D0-4976-B12B-DD303CD73073}" srcId="{39D0F9A6-C5F2-4B09-8E8C-EA5B362437FF}" destId="{E23770DC-2B72-4146-B2DF-BFC08D02EB9C}" srcOrd="1" destOrd="0" parTransId="{AB23A6E1-9A17-4226-9E86-E7950A7E873A}" sibTransId="{C5C7BA7E-BBAE-4D5A-A502-2922324F8967}"/>
    <dgm:cxn modelId="{1594B0D0-1C5A-4612-A476-144F0E780FCF}" srcId="{E23770DC-2B72-4146-B2DF-BFC08D02EB9C}" destId="{5012B7BD-D3C9-4542-BF75-FCCE37FC5252}" srcOrd="2" destOrd="0" parTransId="{E4C1DF38-C1AD-4983-9793-36A7D764D874}" sibTransId="{2BC0C7D2-003F-4C45-9120-DF7DFA82B8B8}"/>
    <dgm:cxn modelId="{13EBA6D9-4D10-4620-AECD-5390FDF711FE}" type="presOf" srcId="{E23770DC-2B72-4146-B2DF-BFC08D02EB9C}" destId="{35A3B176-EC47-4C02-A677-4E52AE5A8ECE}" srcOrd="0" destOrd="0" presId="urn:microsoft.com/office/officeart/2005/8/layout/vList6"/>
    <dgm:cxn modelId="{682103F4-C1F1-4F7C-9F29-79118A7545B3}" type="presOf" srcId="{39D0F9A6-C5F2-4B09-8E8C-EA5B362437FF}" destId="{55D11386-3064-4FD5-A21C-26A2554AE7BA}" srcOrd="0" destOrd="0" presId="urn:microsoft.com/office/officeart/2005/8/layout/vList6"/>
    <dgm:cxn modelId="{73F22EFA-C2B1-4F4D-AD92-D47E99550970}" type="presOf" srcId="{5012B7BD-D3C9-4542-BF75-FCCE37FC5252}" destId="{1839DE0E-9D94-4A2E-BE9A-8A12CEF55FB3}" srcOrd="0" destOrd="2" presId="urn:microsoft.com/office/officeart/2005/8/layout/vList6"/>
    <dgm:cxn modelId="{3A214BFB-9596-48A2-B1DC-04193E39BACC}" type="presOf" srcId="{B334CDC9-F3B7-4A1E-AD91-3C5F6B7169D8}" destId="{84F1203D-BF96-4E51-8453-6AE0D6EDCAD9}" srcOrd="0" destOrd="0" presId="urn:microsoft.com/office/officeart/2005/8/layout/vList6"/>
    <dgm:cxn modelId="{D90904DA-5830-4555-9FAF-D52A810B99E0}" type="presParOf" srcId="{55D11386-3064-4FD5-A21C-26A2554AE7BA}" destId="{9A8DDBB4-7902-4421-8037-1D1B9762F01F}" srcOrd="0" destOrd="0" presId="urn:microsoft.com/office/officeart/2005/8/layout/vList6"/>
    <dgm:cxn modelId="{F24A3ED0-BEC9-434C-AB05-B9D0A1F47183}" type="presParOf" srcId="{9A8DDBB4-7902-4421-8037-1D1B9762F01F}" destId="{84F1203D-BF96-4E51-8453-6AE0D6EDCAD9}" srcOrd="0" destOrd="0" presId="urn:microsoft.com/office/officeart/2005/8/layout/vList6"/>
    <dgm:cxn modelId="{A85CFEB2-1169-49FC-BEED-459AC949054F}" type="presParOf" srcId="{9A8DDBB4-7902-4421-8037-1D1B9762F01F}" destId="{C9D563C4-DA74-4921-81B3-20F6173B67CF}" srcOrd="1" destOrd="0" presId="urn:microsoft.com/office/officeart/2005/8/layout/vList6"/>
    <dgm:cxn modelId="{EE6F33F9-F1A2-4764-A4A7-C0887FFDD8C1}" type="presParOf" srcId="{55D11386-3064-4FD5-A21C-26A2554AE7BA}" destId="{07C05822-F7B7-4E61-8F47-256C22AACAA1}" srcOrd="1" destOrd="0" presId="urn:microsoft.com/office/officeart/2005/8/layout/vList6"/>
    <dgm:cxn modelId="{BC8E842A-18C5-46C4-82EB-5CCC20162E53}" type="presParOf" srcId="{55D11386-3064-4FD5-A21C-26A2554AE7BA}" destId="{71BF53A8-0C66-46B4-AC48-308B750ABCD1}" srcOrd="2" destOrd="0" presId="urn:microsoft.com/office/officeart/2005/8/layout/vList6"/>
    <dgm:cxn modelId="{281F79FD-0041-4DD4-AC35-0D2CAEBDFD5D}" type="presParOf" srcId="{71BF53A8-0C66-46B4-AC48-308B750ABCD1}" destId="{35A3B176-EC47-4C02-A677-4E52AE5A8ECE}" srcOrd="0" destOrd="0" presId="urn:microsoft.com/office/officeart/2005/8/layout/vList6"/>
    <dgm:cxn modelId="{89B92928-B072-4C77-B663-578EFE3C682F}" type="presParOf" srcId="{71BF53A8-0C66-46B4-AC48-308B750ABCD1}" destId="{1839DE0E-9D94-4A2E-BE9A-8A12CEF55FB3}" srcOrd="1" destOrd="0" presId="urn:microsoft.com/office/officeart/2005/8/layout/vList6"/>
    <dgm:cxn modelId="{CE5AB6E2-5E70-4150-878E-6D7A242B2B58}" type="presParOf" srcId="{55D11386-3064-4FD5-A21C-26A2554AE7BA}" destId="{A53E5E61-22CB-4797-AF82-7715E9BF1FDD}" srcOrd="3" destOrd="0" presId="urn:microsoft.com/office/officeart/2005/8/layout/vList6"/>
    <dgm:cxn modelId="{9FB659B8-9BF4-4E3E-BE6C-0DA0796A6ECC}" type="presParOf" srcId="{55D11386-3064-4FD5-A21C-26A2554AE7BA}" destId="{3B6DF626-0340-4248-9F7A-E300B33B4A32}" srcOrd="4" destOrd="0" presId="urn:microsoft.com/office/officeart/2005/8/layout/vList6"/>
    <dgm:cxn modelId="{A7581847-31A8-49FF-BF14-3151536C01E9}" type="presParOf" srcId="{3B6DF626-0340-4248-9F7A-E300B33B4A32}" destId="{56436B6C-A0F4-40B4-9206-B60ED8784C60}" srcOrd="0" destOrd="0" presId="urn:microsoft.com/office/officeart/2005/8/layout/vList6"/>
    <dgm:cxn modelId="{153A9AF5-3487-44B0-AFCB-445B37B534F8}" type="presParOf" srcId="{3B6DF626-0340-4248-9F7A-E300B33B4A32}" destId="{F9CF80CE-94B0-40B7-A305-A81329E1B01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C7C434-3457-4943-A8DD-5E9A26CE448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B2B60B5-1015-4451-85D7-BD4E496AAA72}">
      <dgm:prSet/>
      <dgm:spPr/>
      <dgm:t>
        <a:bodyPr/>
        <a:lstStyle/>
        <a:p>
          <a:br>
            <a:rPr lang="en-US" dirty="0"/>
          </a:br>
          <a:r>
            <a:rPr lang="en-US" dirty="0"/>
            <a:t>The digital newsletter can populate to a link of a simplified layout for printing on standard paper.</a:t>
          </a:r>
          <a:br>
            <a:rPr lang="en-US" dirty="0"/>
          </a:br>
          <a:r>
            <a:rPr lang="en-US" dirty="0"/>
            <a:t>Live example: </a:t>
          </a:r>
          <a:r>
            <a:rPr lang="en-US" dirty="0">
              <a:hlinkClick xmlns:r="http://schemas.openxmlformats.org/officeDocument/2006/relationships" r:id="rId1"/>
            </a:rPr>
            <a:t>https://news.johnbarry.com/printable/2025/june/</a:t>
          </a:r>
          <a:endParaRPr lang="en-US" dirty="0"/>
        </a:p>
      </dgm:t>
    </dgm:pt>
    <dgm:pt modelId="{D0AE69B7-301B-42DB-B576-13AB5333294E}" type="parTrans" cxnId="{2FB5B6B2-3536-4E80-A296-742194FDF8CC}">
      <dgm:prSet/>
      <dgm:spPr/>
      <dgm:t>
        <a:bodyPr/>
        <a:lstStyle/>
        <a:p>
          <a:endParaRPr lang="en-US"/>
        </a:p>
      </dgm:t>
    </dgm:pt>
    <dgm:pt modelId="{20931FEA-E596-4CF8-B4F8-E250A8F69258}" type="sibTrans" cxnId="{2FB5B6B2-3536-4E80-A296-742194FDF8CC}">
      <dgm:prSet/>
      <dgm:spPr/>
      <dgm:t>
        <a:bodyPr/>
        <a:lstStyle/>
        <a:p>
          <a:endParaRPr lang="en-US"/>
        </a:p>
      </dgm:t>
    </dgm:pt>
    <dgm:pt modelId="{E5E0F248-67CA-43EE-8941-3C2AAA13C2A3}">
      <dgm:prSet/>
      <dgm:spPr/>
      <dgm:t>
        <a:bodyPr/>
        <a:lstStyle/>
        <a:p>
          <a:r>
            <a:rPr lang="en-US"/>
            <a:t>Cost 28 pages = $4.00 free at some public libraries</a:t>
          </a:r>
          <a:br>
            <a:rPr lang="en-US"/>
          </a:br>
          <a:r>
            <a:rPr lang="en-US"/>
            <a:t> </a:t>
          </a:r>
        </a:p>
      </dgm:t>
    </dgm:pt>
    <dgm:pt modelId="{BB06E6A2-E12B-404F-BF9C-A2A2A42E1087}" type="parTrans" cxnId="{87C8B054-2494-4EC7-8D7C-4E94178650FF}">
      <dgm:prSet/>
      <dgm:spPr/>
      <dgm:t>
        <a:bodyPr/>
        <a:lstStyle/>
        <a:p>
          <a:endParaRPr lang="en-US"/>
        </a:p>
      </dgm:t>
    </dgm:pt>
    <dgm:pt modelId="{1F618476-8399-4335-BEBA-222E028BE6AC}" type="sibTrans" cxnId="{87C8B054-2494-4EC7-8D7C-4E94178650FF}">
      <dgm:prSet/>
      <dgm:spPr/>
      <dgm:t>
        <a:bodyPr/>
        <a:lstStyle/>
        <a:p>
          <a:endParaRPr lang="en-US"/>
        </a:p>
      </dgm:t>
    </dgm:pt>
    <dgm:pt modelId="{F3AB059D-9B58-447D-BBF2-02B609611B34}">
      <dgm:prSet/>
      <dgm:spPr/>
      <dgm:t>
        <a:bodyPr/>
        <a:lstStyle/>
        <a:p>
          <a:r>
            <a:rPr lang="en-US"/>
            <a:t>*The current PDF is not printer-friendly: large file size, poor formatting for standard 8.5" x 11" paper, and requires more work to produce. </a:t>
          </a:r>
        </a:p>
      </dgm:t>
    </dgm:pt>
    <dgm:pt modelId="{38E41E4D-FF8E-4AF1-838D-D0F69C9CC0F4}" type="parTrans" cxnId="{7791F63A-BAC4-4C87-A7E4-D41439A4177A}">
      <dgm:prSet/>
      <dgm:spPr/>
      <dgm:t>
        <a:bodyPr/>
        <a:lstStyle/>
        <a:p>
          <a:endParaRPr lang="en-US"/>
        </a:p>
      </dgm:t>
    </dgm:pt>
    <dgm:pt modelId="{9042D8DA-768E-443F-9754-D36017A3A537}" type="sibTrans" cxnId="{7791F63A-BAC4-4C87-A7E4-D41439A4177A}">
      <dgm:prSet/>
      <dgm:spPr/>
      <dgm:t>
        <a:bodyPr/>
        <a:lstStyle/>
        <a:p>
          <a:endParaRPr lang="en-US"/>
        </a:p>
      </dgm:t>
    </dgm:pt>
    <dgm:pt modelId="{F05B1B70-B26A-4DFF-843C-7381A939B750}" type="pres">
      <dgm:prSet presAssocID="{0CC7C434-3457-4943-A8DD-5E9A26CE448C}" presName="root" presStyleCnt="0">
        <dgm:presLayoutVars>
          <dgm:dir/>
          <dgm:resizeHandles val="exact"/>
        </dgm:presLayoutVars>
      </dgm:prSet>
      <dgm:spPr/>
    </dgm:pt>
    <dgm:pt modelId="{5EFDF925-C156-4764-85A6-C164B16EA30F}" type="pres">
      <dgm:prSet presAssocID="{8B2B60B5-1015-4451-85D7-BD4E496AAA72}" presName="compNode" presStyleCnt="0"/>
      <dgm:spPr/>
    </dgm:pt>
    <dgm:pt modelId="{22BAF372-FCC2-42E1-A7F8-66597471064C}" type="pres">
      <dgm:prSet presAssocID="{8B2B60B5-1015-4451-85D7-BD4E496AAA72}" presName="bgRect" presStyleLbl="bgShp" presStyleIdx="0" presStyleCnt="3"/>
      <dgm:spPr/>
    </dgm:pt>
    <dgm:pt modelId="{075785F2-6892-431E-8749-5F294D05F90F}" type="pres">
      <dgm:prSet presAssocID="{8B2B60B5-1015-4451-85D7-BD4E496AAA72}"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inter"/>
        </a:ext>
      </dgm:extLst>
    </dgm:pt>
    <dgm:pt modelId="{9A3C4382-9890-4D23-8DAD-6A4DA5BABC17}" type="pres">
      <dgm:prSet presAssocID="{8B2B60B5-1015-4451-85D7-BD4E496AAA72}" presName="spaceRect" presStyleCnt="0"/>
      <dgm:spPr/>
    </dgm:pt>
    <dgm:pt modelId="{96C85093-ECE4-4DBC-840B-D9B21B2AD946}" type="pres">
      <dgm:prSet presAssocID="{8B2B60B5-1015-4451-85D7-BD4E496AAA72}" presName="parTx" presStyleLbl="revTx" presStyleIdx="0" presStyleCnt="3">
        <dgm:presLayoutVars>
          <dgm:chMax val="0"/>
          <dgm:chPref val="0"/>
        </dgm:presLayoutVars>
      </dgm:prSet>
      <dgm:spPr/>
    </dgm:pt>
    <dgm:pt modelId="{8235A4A1-9BF3-4E43-8A2C-19BC97E9127A}" type="pres">
      <dgm:prSet presAssocID="{20931FEA-E596-4CF8-B4F8-E250A8F69258}" presName="sibTrans" presStyleCnt="0"/>
      <dgm:spPr/>
    </dgm:pt>
    <dgm:pt modelId="{221AE189-13DB-46C0-83A7-82F9D191E12F}" type="pres">
      <dgm:prSet presAssocID="{E5E0F248-67CA-43EE-8941-3C2AAA13C2A3}" presName="compNode" presStyleCnt="0"/>
      <dgm:spPr/>
    </dgm:pt>
    <dgm:pt modelId="{9A8932B4-E667-4EB5-B85C-41FCCA0FD5D9}" type="pres">
      <dgm:prSet presAssocID="{E5E0F248-67CA-43EE-8941-3C2AAA13C2A3}" presName="bgRect" presStyleLbl="bgShp" presStyleIdx="1" presStyleCnt="3"/>
      <dgm:spPr/>
    </dgm:pt>
    <dgm:pt modelId="{62D0BFEE-269D-4228-8ECF-22143D9CA921}" type="pres">
      <dgm:prSet presAssocID="{E5E0F248-67CA-43EE-8941-3C2AAA13C2A3}"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ooks"/>
        </a:ext>
      </dgm:extLst>
    </dgm:pt>
    <dgm:pt modelId="{36DFAA7E-AE2B-42D8-A05E-FCEF7F74D508}" type="pres">
      <dgm:prSet presAssocID="{E5E0F248-67CA-43EE-8941-3C2AAA13C2A3}" presName="spaceRect" presStyleCnt="0"/>
      <dgm:spPr/>
    </dgm:pt>
    <dgm:pt modelId="{1BB94F6C-BCBF-444A-864F-506FA5748E08}" type="pres">
      <dgm:prSet presAssocID="{E5E0F248-67CA-43EE-8941-3C2AAA13C2A3}" presName="parTx" presStyleLbl="revTx" presStyleIdx="1" presStyleCnt="3">
        <dgm:presLayoutVars>
          <dgm:chMax val="0"/>
          <dgm:chPref val="0"/>
        </dgm:presLayoutVars>
      </dgm:prSet>
      <dgm:spPr/>
    </dgm:pt>
    <dgm:pt modelId="{6E6A7D5E-F844-4C79-8ED9-AB0735F6DBAC}" type="pres">
      <dgm:prSet presAssocID="{1F618476-8399-4335-BEBA-222E028BE6AC}" presName="sibTrans" presStyleCnt="0"/>
      <dgm:spPr/>
    </dgm:pt>
    <dgm:pt modelId="{E349FE89-2677-4990-A786-F064CBE0E278}" type="pres">
      <dgm:prSet presAssocID="{F3AB059D-9B58-447D-BBF2-02B609611B34}" presName="compNode" presStyleCnt="0"/>
      <dgm:spPr/>
    </dgm:pt>
    <dgm:pt modelId="{76CFE348-84E4-4C63-967E-E58F74F43BB3}" type="pres">
      <dgm:prSet presAssocID="{F3AB059D-9B58-447D-BBF2-02B609611B34}" presName="bgRect" presStyleLbl="bgShp" presStyleIdx="2" presStyleCnt="3"/>
      <dgm:spPr/>
    </dgm:pt>
    <dgm:pt modelId="{00EF2903-895B-4388-803D-8ED9D19F5EC3}" type="pres">
      <dgm:prSet presAssocID="{F3AB059D-9B58-447D-BBF2-02B609611B34}"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Fax"/>
        </a:ext>
      </dgm:extLst>
    </dgm:pt>
    <dgm:pt modelId="{8956E2B3-AACB-44FB-8CA0-EF75BF14657E}" type="pres">
      <dgm:prSet presAssocID="{F3AB059D-9B58-447D-BBF2-02B609611B34}" presName="spaceRect" presStyleCnt="0"/>
      <dgm:spPr/>
    </dgm:pt>
    <dgm:pt modelId="{9BB2C04A-1FBA-4F79-A1CC-0EA33DCAE703}" type="pres">
      <dgm:prSet presAssocID="{F3AB059D-9B58-447D-BBF2-02B609611B34}" presName="parTx" presStyleLbl="revTx" presStyleIdx="2" presStyleCnt="3">
        <dgm:presLayoutVars>
          <dgm:chMax val="0"/>
          <dgm:chPref val="0"/>
        </dgm:presLayoutVars>
      </dgm:prSet>
      <dgm:spPr/>
    </dgm:pt>
  </dgm:ptLst>
  <dgm:cxnLst>
    <dgm:cxn modelId="{44BD0920-CD92-4948-93BD-A8CBC0D6A6AC}" type="presOf" srcId="{F3AB059D-9B58-447D-BBF2-02B609611B34}" destId="{9BB2C04A-1FBA-4F79-A1CC-0EA33DCAE703}" srcOrd="0" destOrd="0" presId="urn:microsoft.com/office/officeart/2018/2/layout/IconVerticalSolidList"/>
    <dgm:cxn modelId="{7791F63A-BAC4-4C87-A7E4-D41439A4177A}" srcId="{0CC7C434-3457-4943-A8DD-5E9A26CE448C}" destId="{F3AB059D-9B58-447D-BBF2-02B609611B34}" srcOrd="2" destOrd="0" parTransId="{38E41E4D-FF8E-4AF1-838D-D0F69C9CC0F4}" sibTransId="{9042D8DA-768E-443F-9754-D36017A3A537}"/>
    <dgm:cxn modelId="{7AC0A66E-D3B6-4634-8F8F-1E1164ADC36E}" type="presOf" srcId="{E5E0F248-67CA-43EE-8941-3C2AAA13C2A3}" destId="{1BB94F6C-BCBF-444A-864F-506FA5748E08}" srcOrd="0" destOrd="0" presId="urn:microsoft.com/office/officeart/2018/2/layout/IconVerticalSolidList"/>
    <dgm:cxn modelId="{87C8B054-2494-4EC7-8D7C-4E94178650FF}" srcId="{0CC7C434-3457-4943-A8DD-5E9A26CE448C}" destId="{E5E0F248-67CA-43EE-8941-3C2AAA13C2A3}" srcOrd="1" destOrd="0" parTransId="{BB06E6A2-E12B-404F-BF9C-A2A2A42E1087}" sibTransId="{1F618476-8399-4335-BEBA-222E028BE6AC}"/>
    <dgm:cxn modelId="{60F6C47C-2316-45CA-BB3F-04A3B969CFDF}" type="presOf" srcId="{0CC7C434-3457-4943-A8DD-5E9A26CE448C}" destId="{F05B1B70-B26A-4DFF-843C-7381A939B750}" srcOrd="0" destOrd="0" presId="urn:microsoft.com/office/officeart/2018/2/layout/IconVerticalSolidList"/>
    <dgm:cxn modelId="{2FB5B6B2-3536-4E80-A296-742194FDF8CC}" srcId="{0CC7C434-3457-4943-A8DD-5E9A26CE448C}" destId="{8B2B60B5-1015-4451-85D7-BD4E496AAA72}" srcOrd="0" destOrd="0" parTransId="{D0AE69B7-301B-42DB-B576-13AB5333294E}" sibTransId="{20931FEA-E596-4CF8-B4F8-E250A8F69258}"/>
    <dgm:cxn modelId="{96413ED2-6CFD-4C53-ABB7-13E2FDEAE517}" type="presOf" srcId="{8B2B60B5-1015-4451-85D7-BD4E496AAA72}" destId="{96C85093-ECE4-4DBC-840B-D9B21B2AD946}" srcOrd="0" destOrd="0" presId="urn:microsoft.com/office/officeart/2018/2/layout/IconVerticalSolidList"/>
    <dgm:cxn modelId="{5A741C21-1996-4FD3-AA46-BE81322C8B8D}" type="presParOf" srcId="{F05B1B70-B26A-4DFF-843C-7381A939B750}" destId="{5EFDF925-C156-4764-85A6-C164B16EA30F}" srcOrd="0" destOrd="0" presId="urn:microsoft.com/office/officeart/2018/2/layout/IconVerticalSolidList"/>
    <dgm:cxn modelId="{4E96D448-D6EB-437E-8806-2FC13EA75E4F}" type="presParOf" srcId="{5EFDF925-C156-4764-85A6-C164B16EA30F}" destId="{22BAF372-FCC2-42E1-A7F8-66597471064C}" srcOrd="0" destOrd="0" presId="urn:microsoft.com/office/officeart/2018/2/layout/IconVerticalSolidList"/>
    <dgm:cxn modelId="{005C2906-D4B8-4ABE-8859-06880040D344}" type="presParOf" srcId="{5EFDF925-C156-4764-85A6-C164B16EA30F}" destId="{075785F2-6892-431E-8749-5F294D05F90F}" srcOrd="1" destOrd="0" presId="urn:microsoft.com/office/officeart/2018/2/layout/IconVerticalSolidList"/>
    <dgm:cxn modelId="{B577973E-39E5-4828-BD44-5BA9F5E850AE}" type="presParOf" srcId="{5EFDF925-C156-4764-85A6-C164B16EA30F}" destId="{9A3C4382-9890-4D23-8DAD-6A4DA5BABC17}" srcOrd="2" destOrd="0" presId="urn:microsoft.com/office/officeart/2018/2/layout/IconVerticalSolidList"/>
    <dgm:cxn modelId="{A89B801D-2847-450B-898E-F6A0333549F0}" type="presParOf" srcId="{5EFDF925-C156-4764-85A6-C164B16EA30F}" destId="{96C85093-ECE4-4DBC-840B-D9B21B2AD946}" srcOrd="3" destOrd="0" presId="urn:microsoft.com/office/officeart/2018/2/layout/IconVerticalSolidList"/>
    <dgm:cxn modelId="{D5F3D4F4-1D04-4AD3-B385-B1EC54EABFF8}" type="presParOf" srcId="{F05B1B70-B26A-4DFF-843C-7381A939B750}" destId="{8235A4A1-9BF3-4E43-8A2C-19BC97E9127A}" srcOrd="1" destOrd="0" presId="urn:microsoft.com/office/officeart/2018/2/layout/IconVerticalSolidList"/>
    <dgm:cxn modelId="{040CFAB9-AE27-450E-B139-C2F0C848E78F}" type="presParOf" srcId="{F05B1B70-B26A-4DFF-843C-7381A939B750}" destId="{221AE189-13DB-46C0-83A7-82F9D191E12F}" srcOrd="2" destOrd="0" presId="urn:microsoft.com/office/officeart/2018/2/layout/IconVerticalSolidList"/>
    <dgm:cxn modelId="{B75A4C29-D7DF-4169-BB7C-15E685FB7680}" type="presParOf" srcId="{221AE189-13DB-46C0-83A7-82F9D191E12F}" destId="{9A8932B4-E667-4EB5-B85C-41FCCA0FD5D9}" srcOrd="0" destOrd="0" presId="urn:microsoft.com/office/officeart/2018/2/layout/IconVerticalSolidList"/>
    <dgm:cxn modelId="{711C8D7A-7704-4AD4-BD2C-C4B51122C1E5}" type="presParOf" srcId="{221AE189-13DB-46C0-83A7-82F9D191E12F}" destId="{62D0BFEE-269D-4228-8ECF-22143D9CA921}" srcOrd="1" destOrd="0" presId="urn:microsoft.com/office/officeart/2018/2/layout/IconVerticalSolidList"/>
    <dgm:cxn modelId="{CE89EF86-09FB-47FA-8CDD-F0D990A38BA2}" type="presParOf" srcId="{221AE189-13DB-46C0-83A7-82F9D191E12F}" destId="{36DFAA7E-AE2B-42D8-A05E-FCEF7F74D508}" srcOrd="2" destOrd="0" presId="urn:microsoft.com/office/officeart/2018/2/layout/IconVerticalSolidList"/>
    <dgm:cxn modelId="{4F594F69-4949-4DB6-9A6A-4429CE0C198F}" type="presParOf" srcId="{221AE189-13DB-46C0-83A7-82F9D191E12F}" destId="{1BB94F6C-BCBF-444A-864F-506FA5748E08}" srcOrd="3" destOrd="0" presId="urn:microsoft.com/office/officeart/2018/2/layout/IconVerticalSolidList"/>
    <dgm:cxn modelId="{7AF59D25-E7A9-4139-AF0B-ABF7F39F54B6}" type="presParOf" srcId="{F05B1B70-B26A-4DFF-843C-7381A939B750}" destId="{6E6A7D5E-F844-4C79-8ED9-AB0735F6DBAC}" srcOrd="3" destOrd="0" presId="urn:microsoft.com/office/officeart/2018/2/layout/IconVerticalSolidList"/>
    <dgm:cxn modelId="{605C4E71-A6F7-4032-BABA-68FF5A166ED1}" type="presParOf" srcId="{F05B1B70-B26A-4DFF-843C-7381A939B750}" destId="{E349FE89-2677-4990-A786-F064CBE0E278}" srcOrd="4" destOrd="0" presId="urn:microsoft.com/office/officeart/2018/2/layout/IconVerticalSolidList"/>
    <dgm:cxn modelId="{3B9BA13F-983D-4D1E-88BC-62029B21C830}" type="presParOf" srcId="{E349FE89-2677-4990-A786-F064CBE0E278}" destId="{76CFE348-84E4-4C63-967E-E58F74F43BB3}" srcOrd="0" destOrd="0" presId="urn:microsoft.com/office/officeart/2018/2/layout/IconVerticalSolidList"/>
    <dgm:cxn modelId="{303C2CC5-3248-4769-8239-A82040CA874E}" type="presParOf" srcId="{E349FE89-2677-4990-A786-F064CBE0E278}" destId="{00EF2903-895B-4388-803D-8ED9D19F5EC3}" srcOrd="1" destOrd="0" presId="urn:microsoft.com/office/officeart/2018/2/layout/IconVerticalSolidList"/>
    <dgm:cxn modelId="{150EA5FB-5EC4-4E0A-90C1-559ADD1345ED}" type="presParOf" srcId="{E349FE89-2677-4990-A786-F064CBE0E278}" destId="{8956E2B3-AACB-44FB-8CA0-EF75BF14657E}" srcOrd="2" destOrd="0" presId="urn:microsoft.com/office/officeart/2018/2/layout/IconVerticalSolidList"/>
    <dgm:cxn modelId="{7D7FEE4B-4251-43A8-9750-AC5D80BD35A2}" type="presParOf" srcId="{E349FE89-2677-4990-A786-F064CBE0E278}" destId="{9BB2C04A-1FBA-4F79-A1CC-0EA33DCAE70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C915AC-021E-4C5A-BF06-730BE0D41C7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9F95E04-0C44-449D-9DB5-744E205FD579}">
      <dgm:prSet/>
      <dgm:spPr/>
      <dgm:t>
        <a:bodyPr/>
        <a:lstStyle/>
        <a:p>
          <a:pPr>
            <a:lnSpc>
              <a:spcPct val="100000"/>
            </a:lnSpc>
          </a:pPr>
          <a:r>
            <a:rPr lang="en-US" b="1"/>
            <a:t>Website Content:</a:t>
          </a:r>
          <a:r>
            <a:rPr lang="en-US"/>
            <a:t> GSO does not archive its website content directly. Instead, content is preserved by the departments that create it. The only exception was when the old website was retired—those pages were saved as PDF/A files.</a:t>
          </a:r>
        </a:p>
      </dgm:t>
    </dgm:pt>
    <dgm:pt modelId="{092BEF05-8425-4533-B20C-F33B529E5D82}" type="parTrans" cxnId="{D243815C-981A-4200-AAED-B28A54E359B5}">
      <dgm:prSet/>
      <dgm:spPr/>
      <dgm:t>
        <a:bodyPr/>
        <a:lstStyle/>
        <a:p>
          <a:endParaRPr lang="en-US"/>
        </a:p>
      </dgm:t>
    </dgm:pt>
    <dgm:pt modelId="{34C489AC-48E6-4B8F-86A2-84C88BE2A8A8}" type="sibTrans" cxnId="{D243815C-981A-4200-AAED-B28A54E359B5}">
      <dgm:prSet/>
      <dgm:spPr/>
      <dgm:t>
        <a:bodyPr/>
        <a:lstStyle/>
        <a:p>
          <a:endParaRPr lang="en-US"/>
        </a:p>
      </dgm:t>
    </dgm:pt>
    <dgm:pt modelId="{71376403-0C4C-4D3A-BFD9-21FB9716CE1E}">
      <dgm:prSet/>
      <dgm:spPr/>
      <dgm:t>
        <a:bodyPr/>
        <a:lstStyle/>
        <a:p>
          <a:pPr>
            <a:lnSpc>
              <a:spcPct val="100000"/>
            </a:lnSpc>
          </a:pPr>
          <a:r>
            <a:rPr lang="en-US" b="1"/>
            <a:t>Preservation Tools:</a:t>
          </a:r>
          <a:r>
            <a:rPr lang="en-US"/>
            <a:t> GSO recommends using the Internet Archive’s Wayback Machine (https://web.archive.org) to view and preserve snapshots of public web content over time.</a:t>
          </a:r>
        </a:p>
      </dgm:t>
    </dgm:pt>
    <dgm:pt modelId="{1F22D680-6747-419D-885F-342D93C0D629}" type="parTrans" cxnId="{7009EC4E-4C76-45D4-BA34-B93271AA4AE0}">
      <dgm:prSet/>
      <dgm:spPr/>
      <dgm:t>
        <a:bodyPr/>
        <a:lstStyle/>
        <a:p>
          <a:endParaRPr lang="en-US"/>
        </a:p>
      </dgm:t>
    </dgm:pt>
    <dgm:pt modelId="{5CA8ADD1-47B5-4310-BD12-B3F9CE8B97FD}" type="sibTrans" cxnId="{7009EC4E-4C76-45D4-BA34-B93271AA4AE0}">
      <dgm:prSet/>
      <dgm:spPr/>
      <dgm:t>
        <a:bodyPr/>
        <a:lstStyle/>
        <a:p>
          <a:endParaRPr lang="en-US"/>
        </a:p>
      </dgm:t>
    </dgm:pt>
    <dgm:pt modelId="{CCED6635-C9BE-4DA4-8A0A-9826A09F27FF}">
      <dgm:prSet/>
      <dgm:spPr/>
      <dgm:t>
        <a:bodyPr/>
        <a:lstStyle/>
        <a:p>
          <a:pPr>
            <a:lnSpc>
              <a:spcPct val="100000"/>
            </a:lnSpc>
          </a:pPr>
          <a:r>
            <a:rPr lang="en-US" b="1"/>
            <a:t>Searchability:</a:t>
          </a:r>
          <a:r>
            <a:rPr lang="en-US"/>
            <a:t> For digitized documents, GSO uses OCR (Optical Character Recognition) to make text searchable. Handwritten documents may be retyped if needed.</a:t>
          </a:r>
        </a:p>
      </dgm:t>
    </dgm:pt>
    <dgm:pt modelId="{7AE62226-1035-4D0E-846A-802065731A68}" type="parTrans" cxnId="{78BA99B1-C5EF-4C4F-BC5F-22CBE6387AB6}">
      <dgm:prSet/>
      <dgm:spPr/>
      <dgm:t>
        <a:bodyPr/>
        <a:lstStyle/>
        <a:p>
          <a:endParaRPr lang="en-US"/>
        </a:p>
      </dgm:t>
    </dgm:pt>
    <dgm:pt modelId="{91FD4C79-ED28-4489-8365-FCE769DA1B74}" type="sibTrans" cxnId="{78BA99B1-C5EF-4C4F-BC5F-22CBE6387AB6}">
      <dgm:prSet/>
      <dgm:spPr/>
      <dgm:t>
        <a:bodyPr/>
        <a:lstStyle/>
        <a:p>
          <a:endParaRPr lang="en-US"/>
        </a:p>
      </dgm:t>
    </dgm:pt>
    <dgm:pt modelId="{3C126015-CE5C-4F10-9E7D-CDA6BB2A3881}">
      <dgm:prSet/>
      <dgm:spPr/>
      <dgm:t>
        <a:bodyPr/>
        <a:lstStyle/>
        <a:p>
          <a:pPr>
            <a:lnSpc>
              <a:spcPct val="100000"/>
            </a:lnSpc>
          </a:pPr>
          <a:r>
            <a:rPr lang="en-US" b="1"/>
            <a:t>Security &amp; Privacy:</a:t>
          </a:r>
          <a:r>
            <a:rPr lang="en-US"/>
            <a:t> Digital files should be protected using password protection, user permissions, and secure storage. Archives must also safeguard anonymity and sensitive information.</a:t>
          </a:r>
        </a:p>
      </dgm:t>
    </dgm:pt>
    <dgm:pt modelId="{15555302-3679-4D5E-AC10-922F39AB3477}" type="parTrans" cxnId="{20B13BC9-41D6-4A3F-8F21-F37C5B169826}">
      <dgm:prSet/>
      <dgm:spPr/>
      <dgm:t>
        <a:bodyPr/>
        <a:lstStyle/>
        <a:p>
          <a:endParaRPr lang="en-US"/>
        </a:p>
      </dgm:t>
    </dgm:pt>
    <dgm:pt modelId="{1015FA04-F3FC-4201-9D05-F2E3288236F0}" type="sibTrans" cxnId="{20B13BC9-41D6-4A3F-8F21-F37C5B169826}">
      <dgm:prSet/>
      <dgm:spPr/>
      <dgm:t>
        <a:bodyPr/>
        <a:lstStyle/>
        <a:p>
          <a:endParaRPr lang="en-US"/>
        </a:p>
      </dgm:t>
    </dgm:pt>
    <dgm:pt modelId="{89905855-D1E5-44A2-834A-7533E35479F3}">
      <dgm:prSet/>
      <dgm:spPr/>
      <dgm:t>
        <a:bodyPr/>
        <a:lstStyle/>
        <a:p>
          <a:pPr>
            <a:lnSpc>
              <a:spcPct val="100000"/>
            </a:lnSpc>
          </a:pPr>
          <a:r>
            <a:rPr lang="en-US" b="1"/>
            <a:t>Digital Preservation vs. Digitization:</a:t>
          </a:r>
          <a:r>
            <a:rPr lang="en-US"/>
            <a:t> Digitization is the process of converting physical materials into digital format. Digital preservation involves maintaining long-term access to those files, which includes regular backups, format updates, and secure storage.</a:t>
          </a:r>
        </a:p>
      </dgm:t>
    </dgm:pt>
    <dgm:pt modelId="{EBDC66FA-BE60-4C12-8191-2C017FE4A52A}" type="parTrans" cxnId="{F9C2BBBC-E256-4778-B5B7-9E8ED1140802}">
      <dgm:prSet/>
      <dgm:spPr/>
      <dgm:t>
        <a:bodyPr/>
        <a:lstStyle/>
        <a:p>
          <a:endParaRPr lang="en-US"/>
        </a:p>
      </dgm:t>
    </dgm:pt>
    <dgm:pt modelId="{E62FE713-7628-4622-B8D8-19C9B6880D65}" type="sibTrans" cxnId="{F9C2BBBC-E256-4778-B5B7-9E8ED1140802}">
      <dgm:prSet/>
      <dgm:spPr/>
      <dgm:t>
        <a:bodyPr/>
        <a:lstStyle/>
        <a:p>
          <a:endParaRPr lang="en-US"/>
        </a:p>
      </dgm:t>
    </dgm:pt>
    <dgm:pt modelId="{B678D783-768E-4E92-88F5-63F2FD3C42E7}" type="pres">
      <dgm:prSet presAssocID="{3AC915AC-021E-4C5A-BF06-730BE0D41C7A}" presName="root" presStyleCnt="0">
        <dgm:presLayoutVars>
          <dgm:dir/>
          <dgm:resizeHandles val="exact"/>
        </dgm:presLayoutVars>
      </dgm:prSet>
      <dgm:spPr/>
    </dgm:pt>
    <dgm:pt modelId="{2DB12481-F496-451A-9F70-9B029C479A0F}" type="pres">
      <dgm:prSet presAssocID="{A9F95E04-0C44-449D-9DB5-744E205FD579}" presName="compNode" presStyleCnt="0"/>
      <dgm:spPr/>
    </dgm:pt>
    <dgm:pt modelId="{D86266EC-B5AA-441B-AF7B-2DC3312355E6}" type="pres">
      <dgm:prSet presAssocID="{A9F95E04-0C44-449D-9DB5-744E205FD579}" presName="bgRect" presStyleLbl="bgShp" presStyleIdx="0" presStyleCnt="5"/>
      <dgm:spPr/>
    </dgm:pt>
    <dgm:pt modelId="{99B9E2E7-0D8B-45E5-90B9-BD5AE30047E1}" type="pres">
      <dgm:prSet presAssocID="{A9F95E04-0C44-449D-9DB5-744E205FD57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wspaper"/>
        </a:ext>
      </dgm:extLst>
    </dgm:pt>
    <dgm:pt modelId="{17069619-93D0-424D-AFFF-51B2F4701F24}" type="pres">
      <dgm:prSet presAssocID="{A9F95E04-0C44-449D-9DB5-744E205FD579}" presName="spaceRect" presStyleCnt="0"/>
      <dgm:spPr/>
    </dgm:pt>
    <dgm:pt modelId="{9DBFB92A-7ABF-422C-8B74-53EF9874E281}" type="pres">
      <dgm:prSet presAssocID="{A9F95E04-0C44-449D-9DB5-744E205FD579}" presName="parTx" presStyleLbl="revTx" presStyleIdx="0" presStyleCnt="5">
        <dgm:presLayoutVars>
          <dgm:chMax val="0"/>
          <dgm:chPref val="0"/>
        </dgm:presLayoutVars>
      </dgm:prSet>
      <dgm:spPr/>
    </dgm:pt>
    <dgm:pt modelId="{03AB1B4D-CADB-483F-9E49-1919CD814B3E}" type="pres">
      <dgm:prSet presAssocID="{34C489AC-48E6-4B8F-86A2-84C88BE2A8A8}" presName="sibTrans" presStyleCnt="0"/>
      <dgm:spPr/>
    </dgm:pt>
    <dgm:pt modelId="{C6C8CDD0-FC3B-4F18-BEA2-9011288C640F}" type="pres">
      <dgm:prSet presAssocID="{71376403-0C4C-4D3A-BFD9-21FB9716CE1E}" presName="compNode" presStyleCnt="0"/>
      <dgm:spPr/>
    </dgm:pt>
    <dgm:pt modelId="{4E1B9367-8F6B-4B45-8601-46C9525624EB}" type="pres">
      <dgm:prSet presAssocID="{71376403-0C4C-4D3A-BFD9-21FB9716CE1E}" presName="bgRect" presStyleLbl="bgShp" presStyleIdx="1" presStyleCnt="5"/>
      <dgm:spPr/>
    </dgm:pt>
    <dgm:pt modelId="{D4CF604F-1DCA-4108-8015-A2D9FE3B2CC3}" type="pres">
      <dgm:prSet presAssocID="{71376403-0C4C-4D3A-BFD9-21FB9716CE1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yncing Cloud"/>
        </a:ext>
      </dgm:extLst>
    </dgm:pt>
    <dgm:pt modelId="{6EC1678A-180A-4E9E-9684-1BA67A43D62C}" type="pres">
      <dgm:prSet presAssocID="{71376403-0C4C-4D3A-BFD9-21FB9716CE1E}" presName="spaceRect" presStyleCnt="0"/>
      <dgm:spPr/>
    </dgm:pt>
    <dgm:pt modelId="{1CF33A63-B454-4BF3-AC56-080B67B44C85}" type="pres">
      <dgm:prSet presAssocID="{71376403-0C4C-4D3A-BFD9-21FB9716CE1E}" presName="parTx" presStyleLbl="revTx" presStyleIdx="1" presStyleCnt="5">
        <dgm:presLayoutVars>
          <dgm:chMax val="0"/>
          <dgm:chPref val="0"/>
        </dgm:presLayoutVars>
      </dgm:prSet>
      <dgm:spPr/>
    </dgm:pt>
    <dgm:pt modelId="{5728FC4E-721C-4D38-A503-D4C50520550D}" type="pres">
      <dgm:prSet presAssocID="{5CA8ADD1-47B5-4310-BD12-B3F9CE8B97FD}" presName="sibTrans" presStyleCnt="0"/>
      <dgm:spPr/>
    </dgm:pt>
    <dgm:pt modelId="{C63E2363-59A1-4F66-9F2F-72CACEF8CBFB}" type="pres">
      <dgm:prSet presAssocID="{CCED6635-C9BE-4DA4-8A0A-9826A09F27FF}" presName="compNode" presStyleCnt="0"/>
      <dgm:spPr/>
    </dgm:pt>
    <dgm:pt modelId="{B92DA1A7-CAF9-4A39-B930-EDA7A4321E93}" type="pres">
      <dgm:prSet presAssocID="{CCED6635-C9BE-4DA4-8A0A-9826A09F27FF}" presName="bgRect" presStyleLbl="bgShp" presStyleIdx="2" presStyleCnt="5"/>
      <dgm:spPr/>
    </dgm:pt>
    <dgm:pt modelId="{5721FA88-D075-473D-8F31-FE1627368185}" type="pres">
      <dgm:prSet presAssocID="{CCED6635-C9BE-4DA4-8A0A-9826A09F27F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hredder"/>
        </a:ext>
      </dgm:extLst>
    </dgm:pt>
    <dgm:pt modelId="{6BEFED6D-9A98-43B6-AFC9-2F6361235EC9}" type="pres">
      <dgm:prSet presAssocID="{CCED6635-C9BE-4DA4-8A0A-9826A09F27FF}" presName="spaceRect" presStyleCnt="0"/>
      <dgm:spPr/>
    </dgm:pt>
    <dgm:pt modelId="{6356EB3C-B909-4124-9564-3AACA9B428C8}" type="pres">
      <dgm:prSet presAssocID="{CCED6635-C9BE-4DA4-8A0A-9826A09F27FF}" presName="parTx" presStyleLbl="revTx" presStyleIdx="2" presStyleCnt="5">
        <dgm:presLayoutVars>
          <dgm:chMax val="0"/>
          <dgm:chPref val="0"/>
        </dgm:presLayoutVars>
      </dgm:prSet>
      <dgm:spPr/>
    </dgm:pt>
    <dgm:pt modelId="{2D5D3D2C-571F-4D0A-8366-482587BC8543}" type="pres">
      <dgm:prSet presAssocID="{91FD4C79-ED28-4489-8365-FCE769DA1B74}" presName="sibTrans" presStyleCnt="0"/>
      <dgm:spPr/>
    </dgm:pt>
    <dgm:pt modelId="{A656E9F0-04E1-4B59-A822-FD7C1A06630F}" type="pres">
      <dgm:prSet presAssocID="{3C126015-CE5C-4F10-9E7D-CDA6BB2A3881}" presName="compNode" presStyleCnt="0"/>
      <dgm:spPr/>
    </dgm:pt>
    <dgm:pt modelId="{1BA1973A-895F-42B6-AC6D-7D923DCED4DD}" type="pres">
      <dgm:prSet presAssocID="{3C126015-CE5C-4F10-9E7D-CDA6BB2A3881}" presName="bgRect" presStyleLbl="bgShp" presStyleIdx="3" presStyleCnt="5"/>
      <dgm:spPr/>
    </dgm:pt>
    <dgm:pt modelId="{8781459A-9AD7-4E36-A546-AEF2664C68DF}" type="pres">
      <dgm:prSet presAssocID="{3C126015-CE5C-4F10-9E7D-CDA6BB2A388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ck"/>
        </a:ext>
      </dgm:extLst>
    </dgm:pt>
    <dgm:pt modelId="{1A9FD0E4-826F-455F-A6C4-5F34B016B0E9}" type="pres">
      <dgm:prSet presAssocID="{3C126015-CE5C-4F10-9E7D-CDA6BB2A3881}" presName="spaceRect" presStyleCnt="0"/>
      <dgm:spPr/>
    </dgm:pt>
    <dgm:pt modelId="{E8C5764E-B049-4719-AF6D-E0F2E174CEDA}" type="pres">
      <dgm:prSet presAssocID="{3C126015-CE5C-4F10-9E7D-CDA6BB2A3881}" presName="parTx" presStyleLbl="revTx" presStyleIdx="3" presStyleCnt="5">
        <dgm:presLayoutVars>
          <dgm:chMax val="0"/>
          <dgm:chPref val="0"/>
        </dgm:presLayoutVars>
      </dgm:prSet>
      <dgm:spPr/>
    </dgm:pt>
    <dgm:pt modelId="{6375B5B3-1BDB-4EBD-9F34-2918EEC2D24B}" type="pres">
      <dgm:prSet presAssocID="{1015FA04-F3FC-4201-9D05-F2E3288236F0}" presName="sibTrans" presStyleCnt="0"/>
      <dgm:spPr/>
    </dgm:pt>
    <dgm:pt modelId="{A847E622-8F74-4AEF-9BDA-7D4961A41038}" type="pres">
      <dgm:prSet presAssocID="{89905855-D1E5-44A2-834A-7533E35479F3}" presName="compNode" presStyleCnt="0"/>
      <dgm:spPr/>
    </dgm:pt>
    <dgm:pt modelId="{3FA23DD5-6158-4448-B668-4D391769ADFA}" type="pres">
      <dgm:prSet presAssocID="{89905855-D1E5-44A2-834A-7533E35479F3}" presName="bgRect" presStyleLbl="bgShp" presStyleIdx="4" presStyleCnt="5"/>
      <dgm:spPr/>
    </dgm:pt>
    <dgm:pt modelId="{7D1342A8-027B-4B2B-9687-625621E27990}" type="pres">
      <dgm:prSet presAssocID="{89905855-D1E5-44A2-834A-7533E35479F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omputer"/>
        </a:ext>
      </dgm:extLst>
    </dgm:pt>
    <dgm:pt modelId="{7417088D-0AE3-47F5-97AA-CFF50655F418}" type="pres">
      <dgm:prSet presAssocID="{89905855-D1E5-44A2-834A-7533E35479F3}" presName="spaceRect" presStyleCnt="0"/>
      <dgm:spPr/>
    </dgm:pt>
    <dgm:pt modelId="{A45AE38F-8594-495D-911A-14122B9EF405}" type="pres">
      <dgm:prSet presAssocID="{89905855-D1E5-44A2-834A-7533E35479F3}" presName="parTx" presStyleLbl="revTx" presStyleIdx="4" presStyleCnt="5">
        <dgm:presLayoutVars>
          <dgm:chMax val="0"/>
          <dgm:chPref val="0"/>
        </dgm:presLayoutVars>
      </dgm:prSet>
      <dgm:spPr/>
    </dgm:pt>
  </dgm:ptLst>
  <dgm:cxnLst>
    <dgm:cxn modelId="{8B1B2C0E-0D8D-48E0-AF41-50E273698D61}" type="presOf" srcId="{A9F95E04-0C44-449D-9DB5-744E205FD579}" destId="{9DBFB92A-7ABF-422C-8B74-53EF9874E281}" srcOrd="0" destOrd="0" presId="urn:microsoft.com/office/officeart/2018/2/layout/IconVerticalSolidList"/>
    <dgm:cxn modelId="{74C9733D-661B-416A-8D67-3ECF51CC355E}" type="presOf" srcId="{71376403-0C4C-4D3A-BFD9-21FB9716CE1E}" destId="{1CF33A63-B454-4BF3-AC56-080B67B44C85}" srcOrd="0" destOrd="0" presId="urn:microsoft.com/office/officeart/2018/2/layout/IconVerticalSolidList"/>
    <dgm:cxn modelId="{D243815C-981A-4200-AAED-B28A54E359B5}" srcId="{3AC915AC-021E-4C5A-BF06-730BE0D41C7A}" destId="{A9F95E04-0C44-449D-9DB5-744E205FD579}" srcOrd="0" destOrd="0" parTransId="{092BEF05-8425-4533-B20C-F33B529E5D82}" sibTransId="{34C489AC-48E6-4B8F-86A2-84C88BE2A8A8}"/>
    <dgm:cxn modelId="{D49F294A-A46C-4061-B8F2-4E2B144D2CAB}" type="presOf" srcId="{89905855-D1E5-44A2-834A-7533E35479F3}" destId="{A45AE38F-8594-495D-911A-14122B9EF405}" srcOrd="0" destOrd="0" presId="urn:microsoft.com/office/officeart/2018/2/layout/IconVerticalSolidList"/>
    <dgm:cxn modelId="{7009EC4E-4C76-45D4-BA34-B93271AA4AE0}" srcId="{3AC915AC-021E-4C5A-BF06-730BE0D41C7A}" destId="{71376403-0C4C-4D3A-BFD9-21FB9716CE1E}" srcOrd="1" destOrd="0" parTransId="{1F22D680-6747-419D-885F-342D93C0D629}" sibTransId="{5CA8ADD1-47B5-4310-BD12-B3F9CE8B97FD}"/>
    <dgm:cxn modelId="{F35B1873-4C68-4584-83D0-E7C3FE0F52A9}" type="presOf" srcId="{3C126015-CE5C-4F10-9E7D-CDA6BB2A3881}" destId="{E8C5764E-B049-4719-AF6D-E0F2E174CEDA}" srcOrd="0" destOrd="0" presId="urn:microsoft.com/office/officeart/2018/2/layout/IconVerticalSolidList"/>
    <dgm:cxn modelId="{48C73F9F-B307-4F6D-A919-226F881EF6E3}" type="presOf" srcId="{3AC915AC-021E-4C5A-BF06-730BE0D41C7A}" destId="{B678D783-768E-4E92-88F5-63F2FD3C42E7}" srcOrd="0" destOrd="0" presId="urn:microsoft.com/office/officeart/2018/2/layout/IconVerticalSolidList"/>
    <dgm:cxn modelId="{78BA99B1-C5EF-4C4F-BC5F-22CBE6387AB6}" srcId="{3AC915AC-021E-4C5A-BF06-730BE0D41C7A}" destId="{CCED6635-C9BE-4DA4-8A0A-9826A09F27FF}" srcOrd="2" destOrd="0" parTransId="{7AE62226-1035-4D0E-846A-802065731A68}" sibTransId="{91FD4C79-ED28-4489-8365-FCE769DA1B74}"/>
    <dgm:cxn modelId="{F9C2BBBC-E256-4778-B5B7-9E8ED1140802}" srcId="{3AC915AC-021E-4C5A-BF06-730BE0D41C7A}" destId="{89905855-D1E5-44A2-834A-7533E35479F3}" srcOrd="4" destOrd="0" parTransId="{EBDC66FA-BE60-4C12-8191-2C017FE4A52A}" sibTransId="{E62FE713-7628-4622-B8D8-19C9B6880D65}"/>
    <dgm:cxn modelId="{20B13BC9-41D6-4A3F-8F21-F37C5B169826}" srcId="{3AC915AC-021E-4C5A-BF06-730BE0D41C7A}" destId="{3C126015-CE5C-4F10-9E7D-CDA6BB2A3881}" srcOrd="3" destOrd="0" parTransId="{15555302-3679-4D5E-AC10-922F39AB3477}" sibTransId="{1015FA04-F3FC-4201-9D05-F2E3288236F0}"/>
    <dgm:cxn modelId="{24E85CE5-78CB-4E0B-A5F4-DBE748777D96}" type="presOf" srcId="{CCED6635-C9BE-4DA4-8A0A-9826A09F27FF}" destId="{6356EB3C-B909-4124-9564-3AACA9B428C8}" srcOrd="0" destOrd="0" presId="urn:microsoft.com/office/officeart/2018/2/layout/IconVerticalSolidList"/>
    <dgm:cxn modelId="{17CCC736-17E3-4EB8-A221-ED5E2D8E79B8}" type="presParOf" srcId="{B678D783-768E-4E92-88F5-63F2FD3C42E7}" destId="{2DB12481-F496-451A-9F70-9B029C479A0F}" srcOrd="0" destOrd="0" presId="urn:microsoft.com/office/officeart/2018/2/layout/IconVerticalSolidList"/>
    <dgm:cxn modelId="{96B96D04-4F76-48AA-A0BE-1DDB7E7508B4}" type="presParOf" srcId="{2DB12481-F496-451A-9F70-9B029C479A0F}" destId="{D86266EC-B5AA-441B-AF7B-2DC3312355E6}" srcOrd="0" destOrd="0" presId="urn:microsoft.com/office/officeart/2018/2/layout/IconVerticalSolidList"/>
    <dgm:cxn modelId="{2803A6F7-760C-4AE4-99E1-6715F6ACEF6E}" type="presParOf" srcId="{2DB12481-F496-451A-9F70-9B029C479A0F}" destId="{99B9E2E7-0D8B-45E5-90B9-BD5AE30047E1}" srcOrd="1" destOrd="0" presId="urn:microsoft.com/office/officeart/2018/2/layout/IconVerticalSolidList"/>
    <dgm:cxn modelId="{2DEB39D8-D4F8-41EE-8A29-4A6285F624C9}" type="presParOf" srcId="{2DB12481-F496-451A-9F70-9B029C479A0F}" destId="{17069619-93D0-424D-AFFF-51B2F4701F24}" srcOrd="2" destOrd="0" presId="urn:microsoft.com/office/officeart/2018/2/layout/IconVerticalSolidList"/>
    <dgm:cxn modelId="{12790E22-A29E-444A-BE1C-84ADC51BFE68}" type="presParOf" srcId="{2DB12481-F496-451A-9F70-9B029C479A0F}" destId="{9DBFB92A-7ABF-422C-8B74-53EF9874E281}" srcOrd="3" destOrd="0" presId="urn:microsoft.com/office/officeart/2018/2/layout/IconVerticalSolidList"/>
    <dgm:cxn modelId="{8486756A-02C6-4333-AD47-D01E4BC240BF}" type="presParOf" srcId="{B678D783-768E-4E92-88F5-63F2FD3C42E7}" destId="{03AB1B4D-CADB-483F-9E49-1919CD814B3E}" srcOrd="1" destOrd="0" presId="urn:microsoft.com/office/officeart/2018/2/layout/IconVerticalSolidList"/>
    <dgm:cxn modelId="{2A5CD91D-7655-491B-BF73-88773E514937}" type="presParOf" srcId="{B678D783-768E-4E92-88F5-63F2FD3C42E7}" destId="{C6C8CDD0-FC3B-4F18-BEA2-9011288C640F}" srcOrd="2" destOrd="0" presId="urn:microsoft.com/office/officeart/2018/2/layout/IconVerticalSolidList"/>
    <dgm:cxn modelId="{0B7E87DD-DBEB-4D13-9D27-97A559CE7EF9}" type="presParOf" srcId="{C6C8CDD0-FC3B-4F18-BEA2-9011288C640F}" destId="{4E1B9367-8F6B-4B45-8601-46C9525624EB}" srcOrd="0" destOrd="0" presId="urn:microsoft.com/office/officeart/2018/2/layout/IconVerticalSolidList"/>
    <dgm:cxn modelId="{BDA257A0-EB64-46ED-9CB8-6CC5B8B3B3F7}" type="presParOf" srcId="{C6C8CDD0-FC3B-4F18-BEA2-9011288C640F}" destId="{D4CF604F-1DCA-4108-8015-A2D9FE3B2CC3}" srcOrd="1" destOrd="0" presId="urn:microsoft.com/office/officeart/2018/2/layout/IconVerticalSolidList"/>
    <dgm:cxn modelId="{3F46A9B3-62A9-4281-BEB9-859BAF867BFF}" type="presParOf" srcId="{C6C8CDD0-FC3B-4F18-BEA2-9011288C640F}" destId="{6EC1678A-180A-4E9E-9684-1BA67A43D62C}" srcOrd="2" destOrd="0" presId="urn:microsoft.com/office/officeart/2018/2/layout/IconVerticalSolidList"/>
    <dgm:cxn modelId="{F57F8EE2-EA65-4B94-848A-6FE6FC5AC193}" type="presParOf" srcId="{C6C8CDD0-FC3B-4F18-BEA2-9011288C640F}" destId="{1CF33A63-B454-4BF3-AC56-080B67B44C85}" srcOrd="3" destOrd="0" presId="urn:microsoft.com/office/officeart/2018/2/layout/IconVerticalSolidList"/>
    <dgm:cxn modelId="{A3A0DCF7-3094-4357-9478-0D93C28BE067}" type="presParOf" srcId="{B678D783-768E-4E92-88F5-63F2FD3C42E7}" destId="{5728FC4E-721C-4D38-A503-D4C50520550D}" srcOrd="3" destOrd="0" presId="urn:microsoft.com/office/officeart/2018/2/layout/IconVerticalSolidList"/>
    <dgm:cxn modelId="{91F07734-C978-49C1-8645-6459DE13EE86}" type="presParOf" srcId="{B678D783-768E-4E92-88F5-63F2FD3C42E7}" destId="{C63E2363-59A1-4F66-9F2F-72CACEF8CBFB}" srcOrd="4" destOrd="0" presId="urn:microsoft.com/office/officeart/2018/2/layout/IconVerticalSolidList"/>
    <dgm:cxn modelId="{A14C4BF2-B935-4203-8F3D-2CE2446B92ED}" type="presParOf" srcId="{C63E2363-59A1-4F66-9F2F-72CACEF8CBFB}" destId="{B92DA1A7-CAF9-4A39-B930-EDA7A4321E93}" srcOrd="0" destOrd="0" presId="urn:microsoft.com/office/officeart/2018/2/layout/IconVerticalSolidList"/>
    <dgm:cxn modelId="{453D0E0C-F7ED-4DA2-85FE-4601519B0058}" type="presParOf" srcId="{C63E2363-59A1-4F66-9F2F-72CACEF8CBFB}" destId="{5721FA88-D075-473D-8F31-FE1627368185}" srcOrd="1" destOrd="0" presId="urn:microsoft.com/office/officeart/2018/2/layout/IconVerticalSolidList"/>
    <dgm:cxn modelId="{DBDD250C-0C08-4EAD-9435-40DB15692D28}" type="presParOf" srcId="{C63E2363-59A1-4F66-9F2F-72CACEF8CBFB}" destId="{6BEFED6D-9A98-43B6-AFC9-2F6361235EC9}" srcOrd="2" destOrd="0" presId="urn:microsoft.com/office/officeart/2018/2/layout/IconVerticalSolidList"/>
    <dgm:cxn modelId="{C79020C9-427C-4E26-A204-94FAD6CAF27A}" type="presParOf" srcId="{C63E2363-59A1-4F66-9F2F-72CACEF8CBFB}" destId="{6356EB3C-B909-4124-9564-3AACA9B428C8}" srcOrd="3" destOrd="0" presId="urn:microsoft.com/office/officeart/2018/2/layout/IconVerticalSolidList"/>
    <dgm:cxn modelId="{F68F5422-7F0B-4416-9691-23188F64D7C8}" type="presParOf" srcId="{B678D783-768E-4E92-88F5-63F2FD3C42E7}" destId="{2D5D3D2C-571F-4D0A-8366-482587BC8543}" srcOrd="5" destOrd="0" presId="urn:microsoft.com/office/officeart/2018/2/layout/IconVerticalSolidList"/>
    <dgm:cxn modelId="{CC98E20F-0427-407D-9EF7-59C7D7F41B82}" type="presParOf" srcId="{B678D783-768E-4E92-88F5-63F2FD3C42E7}" destId="{A656E9F0-04E1-4B59-A822-FD7C1A06630F}" srcOrd="6" destOrd="0" presId="urn:microsoft.com/office/officeart/2018/2/layout/IconVerticalSolidList"/>
    <dgm:cxn modelId="{C71F89CD-AA26-4C87-8572-C10F083CECC3}" type="presParOf" srcId="{A656E9F0-04E1-4B59-A822-FD7C1A06630F}" destId="{1BA1973A-895F-42B6-AC6D-7D923DCED4DD}" srcOrd="0" destOrd="0" presId="urn:microsoft.com/office/officeart/2018/2/layout/IconVerticalSolidList"/>
    <dgm:cxn modelId="{1E70F337-A9A1-4059-AA49-8C8B9F6D0AAA}" type="presParOf" srcId="{A656E9F0-04E1-4B59-A822-FD7C1A06630F}" destId="{8781459A-9AD7-4E36-A546-AEF2664C68DF}" srcOrd="1" destOrd="0" presId="urn:microsoft.com/office/officeart/2018/2/layout/IconVerticalSolidList"/>
    <dgm:cxn modelId="{C69C7977-3149-477D-A44D-9615B9425961}" type="presParOf" srcId="{A656E9F0-04E1-4B59-A822-FD7C1A06630F}" destId="{1A9FD0E4-826F-455F-A6C4-5F34B016B0E9}" srcOrd="2" destOrd="0" presId="urn:microsoft.com/office/officeart/2018/2/layout/IconVerticalSolidList"/>
    <dgm:cxn modelId="{08C9F248-299D-4581-8E2E-5C300F739AA0}" type="presParOf" srcId="{A656E9F0-04E1-4B59-A822-FD7C1A06630F}" destId="{E8C5764E-B049-4719-AF6D-E0F2E174CEDA}" srcOrd="3" destOrd="0" presId="urn:microsoft.com/office/officeart/2018/2/layout/IconVerticalSolidList"/>
    <dgm:cxn modelId="{3BF1CA0B-AFE3-4557-B419-92D945E5A925}" type="presParOf" srcId="{B678D783-768E-4E92-88F5-63F2FD3C42E7}" destId="{6375B5B3-1BDB-4EBD-9F34-2918EEC2D24B}" srcOrd="7" destOrd="0" presId="urn:microsoft.com/office/officeart/2018/2/layout/IconVerticalSolidList"/>
    <dgm:cxn modelId="{C6F25FEB-CD34-44EF-A53F-84F2AA7D4E55}" type="presParOf" srcId="{B678D783-768E-4E92-88F5-63F2FD3C42E7}" destId="{A847E622-8F74-4AEF-9BDA-7D4961A41038}" srcOrd="8" destOrd="0" presId="urn:microsoft.com/office/officeart/2018/2/layout/IconVerticalSolidList"/>
    <dgm:cxn modelId="{C37A0ADB-615D-4819-932B-D87EC87C8E3C}" type="presParOf" srcId="{A847E622-8F74-4AEF-9BDA-7D4961A41038}" destId="{3FA23DD5-6158-4448-B668-4D391769ADFA}" srcOrd="0" destOrd="0" presId="urn:microsoft.com/office/officeart/2018/2/layout/IconVerticalSolidList"/>
    <dgm:cxn modelId="{5A18F287-4C49-4A15-AADD-25D86E021329}" type="presParOf" srcId="{A847E622-8F74-4AEF-9BDA-7D4961A41038}" destId="{7D1342A8-027B-4B2B-9687-625621E27990}" srcOrd="1" destOrd="0" presId="urn:microsoft.com/office/officeart/2018/2/layout/IconVerticalSolidList"/>
    <dgm:cxn modelId="{5E1561FF-3539-4466-8B04-FFEFC99FD134}" type="presParOf" srcId="{A847E622-8F74-4AEF-9BDA-7D4961A41038}" destId="{7417088D-0AE3-47F5-97AA-CFF50655F418}" srcOrd="2" destOrd="0" presId="urn:microsoft.com/office/officeart/2018/2/layout/IconVerticalSolidList"/>
    <dgm:cxn modelId="{9DECA32E-BA34-4300-82B6-BDA754243505}" type="presParOf" srcId="{A847E622-8F74-4AEF-9BDA-7D4961A41038}" destId="{A45AE38F-8594-495D-911A-14122B9EF40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6D35979-F425-443A-9527-94215AC9567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1046B7B-8206-4B9A-8744-9ED69FF9C5C1}">
      <dgm:prSet/>
      <dgm:spPr/>
      <dgm:t>
        <a:bodyPr/>
        <a:lstStyle/>
        <a:p>
          <a:pPr>
            <a:lnSpc>
              <a:spcPct val="100000"/>
            </a:lnSpc>
          </a:pPr>
          <a:r>
            <a:rPr lang="en-US" b="1"/>
            <a:t>Transition to a digital newsletter format</a:t>
          </a:r>
          <a:r>
            <a:rPr lang="en-US"/>
            <a:t> using the HTML-based solution such as the one demonstrated at the July Quarterly.</a:t>
          </a:r>
        </a:p>
      </dgm:t>
    </dgm:pt>
    <dgm:pt modelId="{8CC4CEDF-1BB9-4764-A565-A2F4B1B86EBD}" type="parTrans" cxnId="{BD4DF9D6-F22D-4A70-B934-4D8FE8DB855E}">
      <dgm:prSet/>
      <dgm:spPr/>
      <dgm:t>
        <a:bodyPr/>
        <a:lstStyle/>
        <a:p>
          <a:endParaRPr lang="en-US"/>
        </a:p>
      </dgm:t>
    </dgm:pt>
    <dgm:pt modelId="{F4FC99B7-E2A8-4E8C-9155-9B005695F0BE}" type="sibTrans" cxnId="{BD4DF9D6-F22D-4A70-B934-4D8FE8DB855E}">
      <dgm:prSet/>
      <dgm:spPr/>
      <dgm:t>
        <a:bodyPr/>
        <a:lstStyle/>
        <a:p>
          <a:endParaRPr lang="en-US"/>
        </a:p>
      </dgm:t>
    </dgm:pt>
    <dgm:pt modelId="{A364EA53-1103-4236-83F5-A4275277E955}">
      <dgm:prSet/>
      <dgm:spPr/>
      <dgm:t>
        <a:bodyPr/>
        <a:lstStyle/>
        <a:p>
          <a:pPr>
            <a:lnSpc>
              <a:spcPct val="100000"/>
            </a:lnSpc>
          </a:pPr>
          <a:r>
            <a:rPr lang="en-US" b="1"/>
            <a:t>Cease regular monthly printing of the newsletter</a:t>
          </a:r>
          <a:r>
            <a:rPr lang="en-US"/>
            <a:t>, while allowing for limited printing as needed.</a:t>
          </a:r>
        </a:p>
      </dgm:t>
    </dgm:pt>
    <dgm:pt modelId="{9185FC9E-10E2-45CD-A53D-16D6B01A9CC2}" type="parTrans" cxnId="{4DD2706F-0770-4274-BC25-5670AAEC2A94}">
      <dgm:prSet/>
      <dgm:spPr/>
      <dgm:t>
        <a:bodyPr/>
        <a:lstStyle/>
        <a:p>
          <a:endParaRPr lang="en-US"/>
        </a:p>
      </dgm:t>
    </dgm:pt>
    <dgm:pt modelId="{08A187E8-E546-465E-A35B-6D6A15CF5DC1}" type="sibTrans" cxnId="{4DD2706F-0770-4274-BC25-5670AAEC2A94}">
      <dgm:prSet/>
      <dgm:spPr/>
      <dgm:t>
        <a:bodyPr/>
        <a:lstStyle/>
        <a:p>
          <a:endParaRPr lang="en-US"/>
        </a:p>
      </dgm:t>
    </dgm:pt>
    <dgm:pt modelId="{6A441A43-583C-4E17-AD42-D275D901F106}" type="pres">
      <dgm:prSet presAssocID="{A6D35979-F425-443A-9527-94215AC9567E}" presName="root" presStyleCnt="0">
        <dgm:presLayoutVars>
          <dgm:dir/>
          <dgm:resizeHandles val="exact"/>
        </dgm:presLayoutVars>
      </dgm:prSet>
      <dgm:spPr/>
    </dgm:pt>
    <dgm:pt modelId="{08A10DB3-C6A5-4141-9588-13FF1A6E42FB}" type="pres">
      <dgm:prSet presAssocID="{B1046B7B-8206-4B9A-8744-9ED69FF9C5C1}" presName="compNode" presStyleCnt="0"/>
      <dgm:spPr/>
    </dgm:pt>
    <dgm:pt modelId="{69AE7CCA-C276-4582-8124-83ACC1FB3EB2}" type="pres">
      <dgm:prSet presAssocID="{B1046B7B-8206-4B9A-8744-9ED69FF9C5C1}" presName="bgRect" presStyleLbl="bgShp" presStyleIdx="0" presStyleCnt="2"/>
      <dgm:spPr/>
    </dgm:pt>
    <dgm:pt modelId="{E1AE02A8-3E5E-457A-9233-BD86DBF2FEBA}" type="pres">
      <dgm:prSet presAssocID="{B1046B7B-8206-4B9A-8744-9ED69FF9C5C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b Design"/>
        </a:ext>
      </dgm:extLst>
    </dgm:pt>
    <dgm:pt modelId="{857DAF16-C580-4E7D-B59F-029D531A17F9}" type="pres">
      <dgm:prSet presAssocID="{B1046B7B-8206-4B9A-8744-9ED69FF9C5C1}" presName="spaceRect" presStyleCnt="0"/>
      <dgm:spPr/>
    </dgm:pt>
    <dgm:pt modelId="{21A76951-3CEF-480B-B80D-E726F2BE5A1E}" type="pres">
      <dgm:prSet presAssocID="{B1046B7B-8206-4B9A-8744-9ED69FF9C5C1}" presName="parTx" presStyleLbl="revTx" presStyleIdx="0" presStyleCnt="2">
        <dgm:presLayoutVars>
          <dgm:chMax val="0"/>
          <dgm:chPref val="0"/>
        </dgm:presLayoutVars>
      </dgm:prSet>
      <dgm:spPr/>
    </dgm:pt>
    <dgm:pt modelId="{EE233038-D428-405C-9690-AC70D03F577A}" type="pres">
      <dgm:prSet presAssocID="{F4FC99B7-E2A8-4E8C-9155-9B005695F0BE}" presName="sibTrans" presStyleCnt="0"/>
      <dgm:spPr/>
    </dgm:pt>
    <dgm:pt modelId="{1E9B4F5D-DA9C-401D-A035-540805439FF6}" type="pres">
      <dgm:prSet presAssocID="{A364EA53-1103-4236-83F5-A4275277E955}" presName="compNode" presStyleCnt="0"/>
      <dgm:spPr/>
    </dgm:pt>
    <dgm:pt modelId="{E4594BCD-91BC-4613-B191-7D96BC5F65EC}" type="pres">
      <dgm:prSet presAssocID="{A364EA53-1103-4236-83F5-A4275277E955}" presName="bgRect" presStyleLbl="bgShp" presStyleIdx="1" presStyleCnt="2"/>
      <dgm:spPr/>
    </dgm:pt>
    <dgm:pt modelId="{EFE40847-0DA7-40F5-BE16-FA7D5D659B3F}" type="pres">
      <dgm:prSet presAssocID="{A364EA53-1103-4236-83F5-A4275277E95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inter"/>
        </a:ext>
      </dgm:extLst>
    </dgm:pt>
    <dgm:pt modelId="{B81076B1-7007-4BEB-AE75-921E6775F256}" type="pres">
      <dgm:prSet presAssocID="{A364EA53-1103-4236-83F5-A4275277E955}" presName="spaceRect" presStyleCnt="0"/>
      <dgm:spPr/>
    </dgm:pt>
    <dgm:pt modelId="{AA6AC238-A1E6-4FE0-A47E-0163B469FE01}" type="pres">
      <dgm:prSet presAssocID="{A364EA53-1103-4236-83F5-A4275277E955}" presName="parTx" presStyleLbl="revTx" presStyleIdx="1" presStyleCnt="2">
        <dgm:presLayoutVars>
          <dgm:chMax val="0"/>
          <dgm:chPref val="0"/>
        </dgm:presLayoutVars>
      </dgm:prSet>
      <dgm:spPr/>
    </dgm:pt>
  </dgm:ptLst>
  <dgm:cxnLst>
    <dgm:cxn modelId="{4DD2706F-0770-4274-BC25-5670AAEC2A94}" srcId="{A6D35979-F425-443A-9527-94215AC9567E}" destId="{A364EA53-1103-4236-83F5-A4275277E955}" srcOrd="1" destOrd="0" parTransId="{9185FC9E-10E2-45CD-A53D-16D6B01A9CC2}" sibTransId="{08A187E8-E546-465E-A35B-6D6A15CF5DC1}"/>
    <dgm:cxn modelId="{FFBF2975-CE8D-48BB-91E6-47DA417B1557}" type="presOf" srcId="{A364EA53-1103-4236-83F5-A4275277E955}" destId="{AA6AC238-A1E6-4FE0-A47E-0163B469FE01}" srcOrd="0" destOrd="0" presId="urn:microsoft.com/office/officeart/2018/2/layout/IconVerticalSolidList"/>
    <dgm:cxn modelId="{8B2417A5-38E3-414E-B711-9BC16E6B8F4C}" type="presOf" srcId="{B1046B7B-8206-4B9A-8744-9ED69FF9C5C1}" destId="{21A76951-3CEF-480B-B80D-E726F2BE5A1E}" srcOrd="0" destOrd="0" presId="urn:microsoft.com/office/officeart/2018/2/layout/IconVerticalSolidList"/>
    <dgm:cxn modelId="{BD4DF9D6-F22D-4A70-B934-4D8FE8DB855E}" srcId="{A6D35979-F425-443A-9527-94215AC9567E}" destId="{B1046B7B-8206-4B9A-8744-9ED69FF9C5C1}" srcOrd="0" destOrd="0" parTransId="{8CC4CEDF-1BB9-4764-A565-A2F4B1B86EBD}" sibTransId="{F4FC99B7-E2A8-4E8C-9155-9B005695F0BE}"/>
    <dgm:cxn modelId="{152B39DD-DBC9-49CC-BF20-6CB81DAA3235}" type="presOf" srcId="{A6D35979-F425-443A-9527-94215AC9567E}" destId="{6A441A43-583C-4E17-AD42-D275D901F106}" srcOrd="0" destOrd="0" presId="urn:microsoft.com/office/officeart/2018/2/layout/IconVerticalSolidList"/>
    <dgm:cxn modelId="{10B858FE-C380-4EAC-88FF-99C6601486C4}" type="presParOf" srcId="{6A441A43-583C-4E17-AD42-D275D901F106}" destId="{08A10DB3-C6A5-4141-9588-13FF1A6E42FB}" srcOrd="0" destOrd="0" presId="urn:microsoft.com/office/officeart/2018/2/layout/IconVerticalSolidList"/>
    <dgm:cxn modelId="{FED478E1-0CA1-4383-A1A9-09477B8C98BC}" type="presParOf" srcId="{08A10DB3-C6A5-4141-9588-13FF1A6E42FB}" destId="{69AE7CCA-C276-4582-8124-83ACC1FB3EB2}" srcOrd="0" destOrd="0" presId="urn:microsoft.com/office/officeart/2018/2/layout/IconVerticalSolidList"/>
    <dgm:cxn modelId="{E872BAE4-E955-4CC9-94CE-982CBE35E22A}" type="presParOf" srcId="{08A10DB3-C6A5-4141-9588-13FF1A6E42FB}" destId="{E1AE02A8-3E5E-457A-9233-BD86DBF2FEBA}" srcOrd="1" destOrd="0" presId="urn:microsoft.com/office/officeart/2018/2/layout/IconVerticalSolidList"/>
    <dgm:cxn modelId="{A2E7D4A2-E13E-4BE0-8105-2D3C10C0CD5D}" type="presParOf" srcId="{08A10DB3-C6A5-4141-9588-13FF1A6E42FB}" destId="{857DAF16-C580-4E7D-B59F-029D531A17F9}" srcOrd="2" destOrd="0" presId="urn:microsoft.com/office/officeart/2018/2/layout/IconVerticalSolidList"/>
    <dgm:cxn modelId="{3D230D49-16AD-40FA-8A7A-AA04AA446AC9}" type="presParOf" srcId="{08A10DB3-C6A5-4141-9588-13FF1A6E42FB}" destId="{21A76951-3CEF-480B-B80D-E726F2BE5A1E}" srcOrd="3" destOrd="0" presId="urn:microsoft.com/office/officeart/2018/2/layout/IconVerticalSolidList"/>
    <dgm:cxn modelId="{A20690AB-4516-4B75-A21F-C0A651D1B731}" type="presParOf" srcId="{6A441A43-583C-4E17-AD42-D275D901F106}" destId="{EE233038-D428-405C-9690-AC70D03F577A}" srcOrd="1" destOrd="0" presId="urn:microsoft.com/office/officeart/2018/2/layout/IconVerticalSolidList"/>
    <dgm:cxn modelId="{0CAF134A-0677-4C30-9E85-7E2731CF1B0C}" type="presParOf" srcId="{6A441A43-583C-4E17-AD42-D275D901F106}" destId="{1E9B4F5D-DA9C-401D-A035-540805439FF6}" srcOrd="2" destOrd="0" presId="urn:microsoft.com/office/officeart/2018/2/layout/IconVerticalSolidList"/>
    <dgm:cxn modelId="{12EC8651-0FC4-449E-8458-3847741AA12A}" type="presParOf" srcId="{1E9B4F5D-DA9C-401D-A035-540805439FF6}" destId="{E4594BCD-91BC-4613-B191-7D96BC5F65EC}" srcOrd="0" destOrd="0" presId="urn:microsoft.com/office/officeart/2018/2/layout/IconVerticalSolidList"/>
    <dgm:cxn modelId="{81E11F5E-051F-434A-A632-9BC52BCF807D}" type="presParOf" srcId="{1E9B4F5D-DA9C-401D-A035-540805439FF6}" destId="{EFE40847-0DA7-40F5-BE16-FA7D5D659B3F}" srcOrd="1" destOrd="0" presId="urn:microsoft.com/office/officeart/2018/2/layout/IconVerticalSolidList"/>
    <dgm:cxn modelId="{D09152A2-41EE-44F4-BB77-29DA1B34D970}" type="presParOf" srcId="{1E9B4F5D-DA9C-401D-A035-540805439FF6}" destId="{B81076B1-7007-4BEB-AE75-921E6775F256}" srcOrd="2" destOrd="0" presId="urn:microsoft.com/office/officeart/2018/2/layout/IconVerticalSolidList"/>
    <dgm:cxn modelId="{E52AB2E2-8898-4CEA-BDA7-26A4607CCFE8}" type="presParOf" srcId="{1E9B4F5D-DA9C-401D-A035-540805439FF6}" destId="{AA6AC238-A1E6-4FE0-A47E-0163B469FE0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C9435E2-4737-4FC2-B90E-5B3EFC7233C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E28A19F-8E95-4B3E-9BBD-1562659E2D6F}">
      <dgm:prSet/>
      <dgm:spPr/>
      <dgm:t>
        <a:bodyPr/>
        <a:lstStyle/>
        <a:p>
          <a:pPr>
            <a:lnSpc>
              <a:spcPct val="100000"/>
            </a:lnSpc>
          </a:pPr>
          <a:r>
            <a:rPr lang="en-US" b="1" dirty="0"/>
            <a:t>Implement a subscription option</a:t>
          </a:r>
          <a:r>
            <a:rPr lang="en-US" dirty="0"/>
            <a:t> on the Area website to automatically notify members with a link of the monthly digital newsletter.</a:t>
          </a:r>
        </a:p>
      </dgm:t>
    </dgm:pt>
    <dgm:pt modelId="{A1A241D6-A39D-49A3-9238-A92C97546900}" type="parTrans" cxnId="{A406CD55-2A7C-4E67-839E-3191C0EBF166}">
      <dgm:prSet/>
      <dgm:spPr/>
      <dgm:t>
        <a:bodyPr/>
        <a:lstStyle/>
        <a:p>
          <a:endParaRPr lang="en-US"/>
        </a:p>
      </dgm:t>
    </dgm:pt>
    <dgm:pt modelId="{A6429C1D-B1C6-4A0A-930E-527C47F36CED}" type="sibTrans" cxnId="{A406CD55-2A7C-4E67-839E-3191C0EBF166}">
      <dgm:prSet/>
      <dgm:spPr/>
      <dgm:t>
        <a:bodyPr/>
        <a:lstStyle/>
        <a:p>
          <a:endParaRPr lang="en-US"/>
        </a:p>
      </dgm:t>
    </dgm:pt>
    <dgm:pt modelId="{200910AE-F431-4496-A92B-CD2CA6936012}">
      <dgm:prSet/>
      <dgm:spPr/>
      <dgm:t>
        <a:bodyPr/>
        <a:lstStyle/>
        <a:p>
          <a:pPr>
            <a:lnSpc>
              <a:spcPct val="100000"/>
            </a:lnSpc>
          </a:pPr>
          <a:r>
            <a:rPr lang="en-US" b="1"/>
            <a:t>Support districts and GSRs</a:t>
          </a:r>
          <a:r>
            <a:rPr lang="en-US"/>
            <a:t> in printing copies for members who need them.</a:t>
          </a:r>
        </a:p>
      </dgm:t>
    </dgm:pt>
    <dgm:pt modelId="{E11EB5FE-FAFD-47E3-B249-0349F170A985}" type="parTrans" cxnId="{1B5499B0-DBDB-48A1-9896-B37C767AA19A}">
      <dgm:prSet/>
      <dgm:spPr/>
      <dgm:t>
        <a:bodyPr/>
        <a:lstStyle/>
        <a:p>
          <a:endParaRPr lang="en-US"/>
        </a:p>
      </dgm:t>
    </dgm:pt>
    <dgm:pt modelId="{FC62D558-AADD-413C-A63B-09FB17F16DAA}" type="sibTrans" cxnId="{1B5499B0-DBDB-48A1-9896-B37C767AA19A}">
      <dgm:prSet/>
      <dgm:spPr/>
      <dgm:t>
        <a:bodyPr/>
        <a:lstStyle/>
        <a:p>
          <a:endParaRPr lang="en-US"/>
        </a:p>
      </dgm:t>
    </dgm:pt>
    <dgm:pt modelId="{F0F25DE2-1F25-4AA0-8601-5BCCBE2C52B8}">
      <dgm:prSet/>
      <dgm:spPr/>
      <dgm:t>
        <a:bodyPr/>
        <a:lstStyle/>
        <a:p>
          <a:pPr>
            <a:lnSpc>
              <a:spcPct val="100000"/>
            </a:lnSpc>
          </a:pPr>
          <a:r>
            <a:rPr lang="en-US" b="1"/>
            <a:t>Establish a digital archival process</a:t>
          </a:r>
          <a:r>
            <a:rPr lang="en-US"/>
            <a:t> in line with GSO guidelines.</a:t>
          </a:r>
        </a:p>
      </dgm:t>
    </dgm:pt>
    <dgm:pt modelId="{3C522943-00A1-44A4-9CCE-778B0643871D}" type="parTrans" cxnId="{33798C4B-E0A5-4070-8B6B-E3DAB56B24A5}">
      <dgm:prSet/>
      <dgm:spPr/>
      <dgm:t>
        <a:bodyPr/>
        <a:lstStyle/>
        <a:p>
          <a:endParaRPr lang="en-US"/>
        </a:p>
      </dgm:t>
    </dgm:pt>
    <dgm:pt modelId="{53430A12-A897-40D2-BDAA-A84AA1D40274}" type="sibTrans" cxnId="{33798C4B-E0A5-4070-8B6B-E3DAB56B24A5}">
      <dgm:prSet/>
      <dgm:spPr/>
      <dgm:t>
        <a:bodyPr/>
        <a:lstStyle/>
        <a:p>
          <a:endParaRPr lang="en-US"/>
        </a:p>
      </dgm:t>
    </dgm:pt>
    <dgm:pt modelId="{48901B3A-0B89-469F-BEB2-F97F93674D66}">
      <dgm:prSet/>
      <dgm:spPr/>
      <dgm:t>
        <a:bodyPr/>
        <a:lstStyle/>
        <a:p>
          <a:pPr>
            <a:lnSpc>
              <a:spcPct val="100000"/>
            </a:lnSpc>
          </a:pPr>
          <a:r>
            <a:rPr lang="en-US" b="1"/>
            <a:t>Redirect savings</a:t>
          </a:r>
          <a:r>
            <a:rPr lang="en-US"/>
            <a:t> to support outreach and other 12th Step efforts.</a:t>
          </a:r>
        </a:p>
      </dgm:t>
    </dgm:pt>
    <dgm:pt modelId="{49DDA04F-8263-4B9F-B628-526B1F778E06}" type="parTrans" cxnId="{990564BC-36D7-4C11-A19A-87B97C52D208}">
      <dgm:prSet/>
      <dgm:spPr/>
      <dgm:t>
        <a:bodyPr/>
        <a:lstStyle/>
        <a:p>
          <a:endParaRPr lang="en-US"/>
        </a:p>
      </dgm:t>
    </dgm:pt>
    <dgm:pt modelId="{E791C884-7367-426A-A822-8A6B1D7C3210}" type="sibTrans" cxnId="{990564BC-36D7-4C11-A19A-87B97C52D208}">
      <dgm:prSet/>
      <dgm:spPr/>
      <dgm:t>
        <a:bodyPr/>
        <a:lstStyle/>
        <a:p>
          <a:endParaRPr lang="en-US"/>
        </a:p>
      </dgm:t>
    </dgm:pt>
    <dgm:pt modelId="{D350CE95-F738-4BC0-9D78-EBEAC5E31FC6}" type="pres">
      <dgm:prSet presAssocID="{FC9435E2-4737-4FC2-B90E-5B3EFC7233C0}" presName="root" presStyleCnt="0">
        <dgm:presLayoutVars>
          <dgm:dir/>
          <dgm:resizeHandles val="exact"/>
        </dgm:presLayoutVars>
      </dgm:prSet>
      <dgm:spPr/>
    </dgm:pt>
    <dgm:pt modelId="{43C5C2ED-0E8C-4CDE-B560-E89F69BA897C}" type="pres">
      <dgm:prSet presAssocID="{EE28A19F-8E95-4B3E-9BBD-1562659E2D6F}" presName="compNode" presStyleCnt="0"/>
      <dgm:spPr/>
    </dgm:pt>
    <dgm:pt modelId="{729D8A3F-6079-44EF-998C-4533FA0FB274}" type="pres">
      <dgm:prSet presAssocID="{EE28A19F-8E95-4B3E-9BBD-1562659E2D6F}" presName="bgRect" presStyleLbl="bgShp" presStyleIdx="0" presStyleCnt="4"/>
      <dgm:spPr/>
    </dgm:pt>
    <dgm:pt modelId="{0593EFEC-8999-438D-AE6C-78A58CC11770}" type="pres">
      <dgm:prSet presAssocID="{EE28A19F-8E95-4B3E-9BBD-1562659E2D6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nvelope"/>
        </a:ext>
      </dgm:extLst>
    </dgm:pt>
    <dgm:pt modelId="{112C468E-4B10-4A3D-8D4C-63FF098BEA16}" type="pres">
      <dgm:prSet presAssocID="{EE28A19F-8E95-4B3E-9BBD-1562659E2D6F}" presName="spaceRect" presStyleCnt="0"/>
      <dgm:spPr/>
    </dgm:pt>
    <dgm:pt modelId="{C8144FBB-461A-446B-B415-9E142C3A190B}" type="pres">
      <dgm:prSet presAssocID="{EE28A19F-8E95-4B3E-9BBD-1562659E2D6F}" presName="parTx" presStyleLbl="revTx" presStyleIdx="0" presStyleCnt="4">
        <dgm:presLayoutVars>
          <dgm:chMax val="0"/>
          <dgm:chPref val="0"/>
        </dgm:presLayoutVars>
      </dgm:prSet>
      <dgm:spPr/>
    </dgm:pt>
    <dgm:pt modelId="{F58B1621-FBBA-4782-9EAF-B8E86F361ECB}" type="pres">
      <dgm:prSet presAssocID="{A6429C1D-B1C6-4A0A-930E-527C47F36CED}" presName="sibTrans" presStyleCnt="0"/>
      <dgm:spPr/>
    </dgm:pt>
    <dgm:pt modelId="{671A6816-E368-484A-8F9F-9E34D9F905BA}" type="pres">
      <dgm:prSet presAssocID="{200910AE-F431-4496-A92B-CD2CA6936012}" presName="compNode" presStyleCnt="0"/>
      <dgm:spPr/>
    </dgm:pt>
    <dgm:pt modelId="{39F23356-002F-4E8F-B947-76CE328419E6}" type="pres">
      <dgm:prSet presAssocID="{200910AE-F431-4496-A92B-CD2CA6936012}" presName="bgRect" presStyleLbl="bgShp" presStyleIdx="1" presStyleCnt="4"/>
      <dgm:spPr/>
    </dgm:pt>
    <dgm:pt modelId="{54E72C33-3D97-4FEB-889C-C577DC71A36A}" type="pres">
      <dgm:prSet presAssocID="{200910AE-F431-4496-A92B-CD2CA693601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inter"/>
        </a:ext>
      </dgm:extLst>
    </dgm:pt>
    <dgm:pt modelId="{9C00B9DD-7F92-479D-A07D-129302207F55}" type="pres">
      <dgm:prSet presAssocID="{200910AE-F431-4496-A92B-CD2CA6936012}" presName="spaceRect" presStyleCnt="0"/>
      <dgm:spPr/>
    </dgm:pt>
    <dgm:pt modelId="{CA60A5F8-2527-4A92-9592-D32C4DB289D9}" type="pres">
      <dgm:prSet presAssocID="{200910AE-F431-4496-A92B-CD2CA6936012}" presName="parTx" presStyleLbl="revTx" presStyleIdx="1" presStyleCnt="4">
        <dgm:presLayoutVars>
          <dgm:chMax val="0"/>
          <dgm:chPref val="0"/>
        </dgm:presLayoutVars>
      </dgm:prSet>
      <dgm:spPr/>
    </dgm:pt>
    <dgm:pt modelId="{6B927ED2-4604-4162-877C-C594673EAE85}" type="pres">
      <dgm:prSet presAssocID="{FC62D558-AADD-413C-A63B-09FB17F16DAA}" presName="sibTrans" presStyleCnt="0"/>
      <dgm:spPr/>
    </dgm:pt>
    <dgm:pt modelId="{260D6C15-6005-4F8B-9B77-D982610EDC3F}" type="pres">
      <dgm:prSet presAssocID="{F0F25DE2-1F25-4AA0-8601-5BCCBE2C52B8}" presName="compNode" presStyleCnt="0"/>
      <dgm:spPr/>
    </dgm:pt>
    <dgm:pt modelId="{B0AC2126-7236-44AD-82E9-AD3581A7B5CB}" type="pres">
      <dgm:prSet presAssocID="{F0F25DE2-1F25-4AA0-8601-5BCCBE2C52B8}" presName="bgRect" presStyleLbl="bgShp" presStyleIdx="2" presStyleCnt="4"/>
      <dgm:spPr/>
    </dgm:pt>
    <dgm:pt modelId="{7024EC7F-5BAF-473C-B047-CDA87639BCE2}" type="pres">
      <dgm:prSet presAssocID="{F0F25DE2-1F25-4AA0-8601-5BCCBE2C52B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hredder"/>
        </a:ext>
      </dgm:extLst>
    </dgm:pt>
    <dgm:pt modelId="{EAC7D7B3-637F-4737-919C-1CA5F3FB0A5B}" type="pres">
      <dgm:prSet presAssocID="{F0F25DE2-1F25-4AA0-8601-5BCCBE2C52B8}" presName="spaceRect" presStyleCnt="0"/>
      <dgm:spPr/>
    </dgm:pt>
    <dgm:pt modelId="{8B3BE94E-70AE-42C2-9047-AAE9AA7C7712}" type="pres">
      <dgm:prSet presAssocID="{F0F25DE2-1F25-4AA0-8601-5BCCBE2C52B8}" presName="parTx" presStyleLbl="revTx" presStyleIdx="2" presStyleCnt="4">
        <dgm:presLayoutVars>
          <dgm:chMax val="0"/>
          <dgm:chPref val="0"/>
        </dgm:presLayoutVars>
      </dgm:prSet>
      <dgm:spPr/>
    </dgm:pt>
    <dgm:pt modelId="{E652542F-F2E0-4DF5-A63B-9E2D724A397D}" type="pres">
      <dgm:prSet presAssocID="{53430A12-A897-40D2-BDAA-A84AA1D40274}" presName="sibTrans" presStyleCnt="0"/>
      <dgm:spPr/>
    </dgm:pt>
    <dgm:pt modelId="{223C03CC-BD94-4FBE-9318-06B694A6E51A}" type="pres">
      <dgm:prSet presAssocID="{48901B3A-0B89-469F-BEB2-F97F93674D66}" presName="compNode" presStyleCnt="0"/>
      <dgm:spPr/>
    </dgm:pt>
    <dgm:pt modelId="{F0FE8AFC-B833-4965-A9F9-0F10FDF200BC}" type="pres">
      <dgm:prSet presAssocID="{48901B3A-0B89-469F-BEB2-F97F93674D66}" presName="bgRect" presStyleLbl="bgShp" presStyleIdx="3" presStyleCnt="4"/>
      <dgm:spPr/>
    </dgm:pt>
    <dgm:pt modelId="{A6370BED-A9CF-4F6B-A990-5B7761DBB9D8}" type="pres">
      <dgm:prSet presAssocID="{48901B3A-0B89-469F-BEB2-F97F93674D6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iggy Bank"/>
        </a:ext>
      </dgm:extLst>
    </dgm:pt>
    <dgm:pt modelId="{EED30944-E287-4972-8A2B-7EE9A7D6B649}" type="pres">
      <dgm:prSet presAssocID="{48901B3A-0B89-469F-BEB2-F97F93674D66}" presName="spaceRect" presStyleCnt="0"/>
      <dgm:spPr/>
    </dgm:pt>
    <dgm:pt modelId="{9D840B8D-30A9-4B53-B198-D9DAED7F02E9}" type="pres">
      <dgm:prSet presAssocID="{48901B3A-0B89-469F-BEB2-F97F93674D66}" presName="parTx" presStyleLbl="revTx" presStyleIdx="3" presStyleCnt="4">
        <dgm:presLayoutVars>
          <dgm:chMax val="0"/>
          <dgm:chPref val="0"/>
        </dgm:presLayoutVars>
      </dgm:prSet>
      <dgm:spPr/>
    </dgm:pt>
  </dgm:ptLst>
  <dgm:cxnLst>
    <dgm:cxn modelId="{957CB60E-60C1-4182-A925-3A6F1BE53DEE}" type="presOf" srcId="{200910AE-F431-4496-A92B-CD2CA6936012}" destId="{CA60A5F8-2527-4A92-9592-D32C4DB289D9}" srcOrd="0" destOrd="0" presId="urn:microsoft.com/office/officeart/2018/2/layout/IconVerticalSolidList"/>
    <dgm:cxn modelId="{46D6AD18-1F38-4DDA-9417-13195CE53231}" type="presOf" srcId="{EE28A19F-8E95-4B3E-9BBD-1562659E2D6F}" destId="{C8144FBB-461A-446B-B415-9E142C3A190B}" srcOrd="0" destOrd="0" presId="urn:microsoft.com/office/officeart/2018/2/layout/IconVerticalSolidList"/>
    <dgm:cxn modelId="{33798C4B-E0A5-4070-8B6B-E3DAB56B24A5}" srcId="{FC9435E2-4737-4FC2-B90E-5B3EFC7233C0}" destId="{F0F25DE2-1F25-4AA0-8601-5BCCBE2C52B8}" srcOrd="2" destOrd="0" parTransId="{3C522943-00A1-44A4-9CCE-778B0643871D}" sibTransId="{53430A12-A897-40D2-BDAA-A84AA1D40274}"/>
    <dgm:cxn modelId="{A406CD55-2A7C-4E67-839E-3191C0EBF166}" srcId="{FC9435E2-4737-4FC2-B90E-5B3EFC7233C0}" destId="{EE28A19F-8E95-4B3E-9BBD-1562659E2D6F}" srcOrd="0" destOrd="0" parTransId="{A1A241D6-A39D-49A3-9238-A92C97546900}" sibTransId="{A6429C1D-B1C6-4A0A-930E-527C47F36CED}"/>
    <dgm:cxn modelId="{1B5499B0-DBDB-48A1-9896-B37C767AA19A}" srcId="{FC9435E2-4737-4FC2-B90E-5B3EFC7233C0}" destId="{200910AE-F431-4496-A92B-CD2CA6936012}" srcOrd="1" destOrd="0" parTransId="{E11EB5FE-FAFD-47E3-B249-0349F170A985}" sibTransId="{FC62D558-AADD-413C-A63B-09FB17F16DAA}"/>
    <dgm:cxn modelId="{990564BC-36D7-4C11-A19A-87B97C52D208}" srcId="{FC9435E2-4737-4FC2-B90E-5B3EFC7233C0}" destId="{48901B3A-0B89-469F-BEB2-F97F93674D66}" srcOrd="3" destOrd="0" parTransId="{49DDA04F-8263-4B9F-B628-526B1F778E06}" sibTransId="{E791C884-7367-426A-A822-8A6B1D7C3210}"/>
    <dgm:cxn modelId="{833892CD-6BD2-4AA6-97CF-72C99F73C92A}" type="presOf" srcId="{FC9435E2-4737-4FC2-B90E-5B3EFC7233C0}" destId="{D350CE95-F738-4BC0-9D78-EBEAC5E31FC6}" srcOrd="0" destOrd="0" presId="urn:microsoft.com/office/officeart/2018/2/layout/IconVerticalSolidList"/>
    <dgm:cxn modelId="{D58BB3D1-857B-41D8-8936-845A43C8A205}" type="presOf" srcId="{48901B3A-0B89-469F-BEB2-F97F93674D66}" destId="{9D840B8D-30A9-4B53-B198-D9DAED7F02E9}" srcOrd="0" destOrd="0" presId="urn:microsoft.com/office/officeart/2018/2/layout/IconVerticalSolidList"/>
    <dgm:cxn modelId="{060377DF-EDBF-4B06-AEE7-8516E63A0094}" type="presOf" srcId="{F0F25DE2-1F25-4AA0-8601-5BCCBE2C52B8}" destId="{8B3BE94E-70AE-42C2-9047-AAE9AA7C7712}" srcOrd="0" destOrd="0" presId="urn:microsoft.com/office/officeart/2018/2/layout/IconVerticalSolidList"/>
    <dgm:cxn modelId="{FD87FD5A-9404-43C6-B2A9-8EA2A74BB90D}" type="presParOf" srcId="{D350CE95-F738-4BC0-9D78-EBEAC5E31FC6}" destId="{43C5C2ED-0E8C-4CDE-B560-E89F69BA897C}" srcOrd="0" destOrd="0" presId="urn:microsoft.com/office/officeart/2018/2/layout/IconVerticalSolidList"/>
    <dgm:cxn modelId="{E0FA951B-C2A3-42F6-B309-C82AF514E5AD}" type="presParOf" srcId="{43C5C2ED-0E8C-4CDE-B560-E89F69BA897C}" destId="{729D8A3F-6079-44EF-998C-4533FA0FB274}" srcOrd="0" destOrd="0" presId="urn:microsoft.com/office/officeart/2018/2/layout/IconVerticalSolidList"/>
    <dgm:cxn modelId="{DF52DB7C-0AD5-439B-A5A5-F783DE8BD454}" type="presParOf" srcId="{43C5C2ED-0E8C-4CDE-B560-E89F69BA897C}" destId="{0593EFEC-8999-438D-AE6C-78A58CC11770}" srcOrd="1" destOrd="0" presId="urn:microsoft.com/office/officeart/2018/2/layout/IconVerticalSolidList"/>
    <dgm:cxn modelId="{0718E85F-8C32-45A9-9EDF-3D07B9B2FD7C}" type="presParOf" srcId="{43C5C2ED-0E8C-4CDE-B560-E89F69BA897C}" destId="{112C468E-4B10-4A3D-8D4C-63FF098BEA16}" srcOrd="2" destOrd="0" presId="urn:microsoft.com/office/officeart/2018/2/layout/IconVerticalSolidList"/>
    <dgm:cxn modelId="{95B01403-5C20-426D-9EE2-28021D84D3D2}" type="presParOf" srcId="{43C5C2ED-0E8C-4CDE-B560-E89F69BA897C}" destId="{C8144FBB-461A-446B-B415-9E142C3A190B}" srcOrd="3" destOrd="0" presId="urn:microsoft.com/office/officeart/2018/2/layout/IconVerticalSolidList"/>
    <dgm:cxn modelId="{E3AA7262-3722-4395-9865-2B30CA95CDEA}" type="presParOf" srcId="{D350CE95-F738-4BC0-9D78-EBEAC5E31FC6}" destId="{F58B1621-FBBA-4782-9EAF-B8E86F361ECB}" srcOrd="1" destOrd="0" presId="urn:microsoft.com/office/officeart/2018/2/layout/IconVerticalSolidList"/>
    <dgm:cxn modelId="{FA535F63-2A50-4F0C-BDA8-BE1551D629F8}" type="presParOf" srcId="{D350CE95-F738-4BC0-9D78-EBEAC5E31FC6}" destId="{671A6816-E368-484A-8F9F-9E34D9F905BA}" srcOrd="2" destOrd="0" presId="urn:microsoft.com/office/officeart/2018/2/layout/IconVerticalSolidList"/>
    <dgm:cxn modelId="{4A471463-67C6-4B34-8C78-2BE3CF21767C}" type="presParOf" srcId="{671A6816-E368-484A-8F9F-9E34D9F905BA}" destId="{39F23356-002F-4E8F-B947-76CE328419E6}" srcOrd="0" destOrd="0" presId="urn:microsoft.com/office/officeart/2018/2/layout/IconVerticalSolidList"/>
    <dgm:cxn modelId="{46C7631E-3F15-4831-9CC7-AAFF55743DE2}" type="presParOf" srcId="{671A6816-E368-484A-8F9F-9E34D9F905BA}" destId="{54E72C33-3D97-4FEB-889C-C577DC71A36A}" srcOrd="1" destOrd="0" presId="urn:microsoft.com/office/officeart/2018/2/layout/IconVerticalSolidList"/>
    <dgm:cxn modelId="{579366D7-2416-4CBF-B336-1E782183DB91}" type="presParOf" srcId="{671A6816-E368-484A-8F9F-9E34D9F905BA}" destId="{9C00B9DD-7F92-479D-A07D-129302207F55}" srcOrd="2" destOrd="0" presId="urn:microsoft.com/office/officeart/2018/2/layout/IconVerticalSolidList"/>
    <dgm:cxn modelId="{EEBF42BB-2484-4EA2-B466-EEA7BF24F6AC}" type="presParOf" srcId="{671A6816-E368-484A-8F9F-9E34D9F905BA}" destId="{CA60A5F8-2527-4A92-9592-D32C4DB289D9}" srcOrd="3" destOrd="0" presId="urn:microsoft.com/office/officeart/2018/2/layout/IconVerticalSolidList"/>
    <dgm:cxn modelId="{C935B3A8-FF1D-4F36-ADC5-1828BCC5ED8C}" type="presParOf" srcId="{D350CE95-F738-4BC0-9D78-EBEAC5E31FC6}" destId="{6B927ED2-4604-4162-877C-C594673EAE85}" srcOrd="3" destOrd="0" presId="urn:microsoft.com/office/officeart/2018/2/layout/IconVerticalSolidList"/>
    <dgm:cxn modelId="{13C13C3F-B92E-4A0E-B980-2A3126134303}" type="presParOf" srcId="{D350CE95-F738-4BC0-9D78-EBEAC5E31FC6}" destId="{260D6C15-6005-4F8B-9B77-D982610EDC3F}" srcOrd="4" destOrd="0" presId="urn:microsoft.com/office/officeart/2018/2/layout/IconVerticalSolidList"/>
    <dgm:cxn modelId="{86585D9E-CD15-44E5-98B3-5D44FC939326}" type="presParOf" srcId="{260D6C15-6005-4F8B-9B77-D982610EDC3F}" destId="{B0AC2126-7236-44AD-82E9-AD3581A7B5CB}" srcOrd="0" destOrd="0" presId="urn:microsoft.com/office/officeart/2018/2/layout/IconVerticalSolidList"/>
    <dgm:cxn modelId="{4A4C3869-F1AA-4DE6-84CD-EB5356B486DE}" type="presParOf" srcId="{260D6C15-6005-4F8B-9B77-D982610EDC3F}" destId="{7024EC7F-5BAF-473C-B047-CDA87639BCE2}" srcOrd="1" destOrd="0" presId="urn:microsoft.com/office/officeart/2018/2/layout/IconVerticalSolidList"/>
    <dgm:cxn modelId="{7C8FF462-BFB9-4B95-9B52-64A8722EC5CD}" type="presParOf" srcId="{260D6C15-6005-4F8B-9B77-D982610EDC3F}" destId="{EAC7D7B3-637F-4737-919C-1CA5F3FB0A5B}" srcOrd="2" destOrd="0" presId="urn:microsoft.com/office/officeart/2018/2/layout/IconVerticalSolidList"/>
    <dgm:cxn modelId="{AB18D24F-270B-421D-988D-7092C2AC4EBF}" type="presParOf" srcId="{260D6C15-6005-4F8B-9B77-D982610EDC3F}" destId="{8B3BE94E-70AE-42C2-9047-AAE9AA7C7712}" srcOrd="3" destOrd="0" presId="urn:microsoft.com/office/officeart/2018/2/layout/IconVerticalSolidList"/>
    <dgm:cxn modelId="{2375611E-6CA5-4402-B24A-B4F861FD7A48}" type="presParOf" srcId="{D350CE95-F738-4BC0-9D78-EBEAC5E31FC6}" destId="{E652542F-F2E0-4DF5-A63B-9E2D724A397D}" srcOrd="5" destOrd="0" presId="urn:microsoft.com/office/officeart/2018/2/layout/IconVerticalSolidList"/>
    <dgm:cxn modelId="{EC889F4C-D8A6-4DAA-B9E7-2E652DFF0EB2}" type="presParOf" srcId="{D350CE95-F738-4BC0-9D78-EBEAC5E31FC6}" destId="{223C03CC-BD94-4FBE-9318-06B694A6E51A}" srcOrd="6" destOrd="0" presId="urn:microsoft.com/office/officeart/2018/2/layout/IconVerticalSolidList"/>
    <dgm:cxn modelId="{6D6E44B4-0B81-4B4F-8885-6E180B1E83EB}" type="presParOf" srcId="{223C03CC-BD94-4FBE-9318-06B694A6E51A}" destId="{F0FE8AFC-B833-4965-A9F9-0F10FDF200BC}" srcOrd="0" destOrd="0" presId="urn:microsoft.com/office/officeart/2018/2/layout/IconVerticalSolidList"/>
    <dgm:cxn modelId="{1E27FEF1-C5A1-4F36-AF64-0EF4A3CF88CB}" type="presParOf" srcId="{223C03CC-BD94-4FBE-9318-06B694A6E51A}" destId="{A6370BED-A9CF-4F6B-A990-5B7761DBB9D8}" srcOrd="1" destOrd="0" presId="urn:microsoft.com/office/officeart/2018/2/layout/IconVerticalSolidList"/>
    <dgm:cxn modelId="{6BE0AB45-970B-4CA9-8786-20CE8AAFD741}" type="presParOf" srcId="{223C03CC-BD94-4FBE-9318-06B694A6E51A}" destId="{EED30944-E287-4972-8A2B-7EE9A7D6B649}" srcOrd="2" destOrd="0" presId="urn:microsoft.com/office/officeart/2018/2/layout/IconVerticalSolidList"/>
    <dgm:cxn modelId="{F6D70C69-2AEB-434E-8C00-5426C057E0BF}" type="presParOf" srcId="{223C03CC-BD94-4FBE-9318-06B694A6E51A}" destId="{9D840B8D-30A9-4B53-B198-D9DAED7F02E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FE1C3-635D-4582-A8BD-DBA275C32414}">
      <dsp:nvSpPr>
        <dsp:cNvPr id="0" name=""/>
        <dsp:cNvSpPr/>
      </dsp:nvSpPr>
      <dsp:spPr>
        <a:xfrm>
          <a:off x="294309" y="665"/>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Mike L.</a:t>
          </a:r>
          <a:endParaRPr lang="en-US" sz="3200" kern="1200"/>
        </a:p>
      </dsp:txBody>
      <dsp:txXfrm>
        <a:off x="294309" y="665"/>
        <a:ext cx="1882426" cy="1129456"/>
      </dsp:txXfrm>
    </dsp:sp>
    <dsp:sp modelId="{8CAF319B-AFE2-4D3E-92D9-0779BF53CF39}">
      <dsp:nvSpPr>
        <dsp:cNvPr id="0" name=""/>
        <dsp:cNvSpPr/>
      </dsp:nvSpPr>
      <dsp:spPr>
        <a:xfrm>
          <a:off x="2364979" y="665"/>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Erin</a:t>
          </a:r>
          <a:endParaRPr lang="en-US" sz="3200" kern="1200"/>
        </a:p>
      </dsp:txBody>
      <dsp:txXfrm>
        <a:off x="2364979" y="665"/>
        <a:ext cx="1882426" cy="1129456"/>
      </dsp:txXfrm>
    </dsp:sp>
    <dsp:sp modelId="{7C79EE57-A4D6-4654-B151-D5113D685DA5}">
      <dsp:nvSpPr>
        <dsp:cNvPr id="0" name=""/>
        <dsp:cNvSpPr/>
      </dsp:nvSpPr>
      <dsp:spPr>
        <a:xfrm>
          <a:off x="4435649" y="665"/>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Charley </a:t>
          </a:r>
          <a:endParaRPr lang="en-US" sz="3200" kern="1200" dirty="0"/>
        </a:p>
      </dsp:txBody>
      <dsp:txXfrm>
        <a:off x="4435649" y="665"/>
        <a:ext cx="1882426" cy="1129456"/>
      </dsp:txXfrm>
    </dsp:sp>
    <dsp:sp modelId="{76F0B442-9F50-461F-B847-5A75759F05F3}">
      <dsp:nvSpPr>
        <dsp:cNvPr id="0" name=""/>
        <dsp:cNvSpPr/>
      </dsp:nvSpPr>
      <dsp:spPr>
        <a:xfrm>
          <a:off x="6506318" y="665"/>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Dave K.</a:t>
          </a:r>
          <a:endParaRPr lang="en-US" sz="3200" kern="1200"/>
        </a:p>
      </dsp:txBody>
      <dsp:txXfrm>
        <a:off x="6506318" y="665"/>
        <a:ext cx="1882426" cy="1129456"/>
      </dsp:txXfrm>
    </dsp:sp>
    <dsp:sp modelId="{C58D14C9-61E4-40B0-9FB8-870F84337AD8}">
      <dsp:nvSpPr>
        <dsp:cNvPr id="0" name=""/>
        <dsp:cNvSpPr/>
      </dsp:nvSpPr>
      <dsp:spPr>
        <a:xfrm>
          <a:off x="8576988" y="665"/>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Bud W.</a:t>
          </a:r>
          <a:endParaRPr lang="en-US" sz="3200" kern="1200"/>
        </a:p>
      </dsp:txBody>
      <dsp:txXfrm>
        <a:off x="8576988" y="665"/>
        <a:ext cx="1882426" cy="1129456"/>
      </dsp:txXfrm>
    </dsp:sp>
    <dsp:sp modelId="{9C0B1FB6-1AA0-4DCE-8685-92280065BF9F}">
      <dsp:nvSpPr>
        <dsp:cNvPr id="0" name=""/>
        <dsp:cNvSpPr/>
      </dsp:nvSpPr>
      <dsp:spPr>
        <a:xfrm>
          <a:off x="294309" y="1318364"/>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Sooz B.</a:t>
          </a:r>
          <a:endParaRPr lang="en-US" sz="3200" kern="1200"/>
        </a:p>
      </dsp:txBody>
      <dsp:txXfrm>
        <a:off x="294309" y="1318364"/>
        <a:ext cx="1882426" cy="1129456"/>
      </dsp:txXfrm>
    </dsp:sp>
    <dsp:sp modelId="{42A37AAB-3B93-4858-92AD-0D3A2D24771F}">
      <dsp:nvSpPr>
        <dsp:cNvPr id="0" name=""/>
        <dsp:cNvSpPr/>
      </dsp:nvSpPr>
      <dsp:spPr>
        <a:xfrm>
          <a:off x="2364979" y="1318364"/>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John B.</a:t>
          </a:r>
          <a:endParaRPr lang="en-US" sz="3200" kern="1200"/>
        </a:p>
      </dsp:txBody>
      <dsp:txXfrm>
        <a:off x="2364979" y="1318364"/>
        <a:ext cx="1882426" cy="1129456"/>
      </dsp:txXfrm>
    </dsp:sp>
    <dsp:sp modelId="{53B79A31-5572-474F-A275-4C8F39B077AD}">
      <dsp:nvSpPr>
        <dsp:cNvPr id="0" name=""/>
        <dsp:cNvSpPr/>
      </dsp:nvSpPr>
      <dsp:spPr>
        <a:xfrm>
          <a:off x="4435649" y="1318364"/>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John K.</a:t>
          </a:r>
          <a:endParaRPr lang="en-US" sz="3200" kern="1200"/>
        </a:p>
      </dsp:txBody>
      <dsp:txXfrm>
        <a:off x="4435649" y="1318364"/>
        <a:ext cx="1882426" cy="1129456"/>
      </dsp:txXfrm>
    </dsp:sp>
    <dsp:sp modelId="{A477A26B-E9BB-4112-8F1D-CC1D396A3656}">
      <dsp:nvSpPr>
        <dsp:cNvPr id="0" name=""/>
        <dsp:cNvSpPr/>
      </dsp:nvSpPr>
      <dsp:spPr>
        <a:xfrm>
          <a:off x="6506318" y="1318364"/>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Debbie B.</a:t>
          </a:r>
          <a:endParaRPr lang="en-US" sz="3200" kern="1200"/>
        </a:p>
      </dsp:txBody>
      <dsp:txXfrm>
        <a:off x="6506318" y="1318364"/>
        <a:ext cx="1882426" cy="1129456"/>
      </dsp:txXfrm>
    </dsp:sp>
    <dsp:sp modelId="{E00BBB71-A991-4E8A-85C7-415E26D79361}">
      <dsp:nvSpPr>
        <dsp:cNvPr id="0" name=""/>
        <dsp:cNvSpPr/>
      </dsp:nvSpPr>
      <dsp:spPr>
        <a:xfrm>
          <a:off x="8576988" y="1318364"/>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Keith</a:t>
          </a:r>
          <a:endParaRPr lang="en-US" sz="3200" kern="1200" dirty="0"/>
        </a:p>
      </dsp:txBody>
      <dsp:txXfrm>
        <a:off x="8576988" y="1318364"/>
        <a:ext cx="1882426" cy="1129456"/>
      </dsp:txXfrm>
    </dsp:sp>
    <dsp:sp modelId="{0FFE0F10-8C26-4923-8E92-4952BC0865F9}">
      <dsp:nvSpPr>
        <dsp:cNvPr id="0" name=""/>
        <dsp:cNvSpPr/>
      </dsp:nvSpPr>
      <dsp:spPr>
        <a:xfrm>
          <a:off x="294309" y="2636063"/>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Lupita YM</a:t>
          </a:r>
          <a:endParaRPr lang="en-US" sz="3200" kern="1200"/>
        </a:p>
      </dsp:txBody>
      <dsp:txXfrm>
        <a:off x="294309" y="2636063"/>
        <a:ext cx="1882426" cy="1129456"/>
      </dsp:txXfrm>
    </dsp:sp>
    <dsp:sp modelId="{841225ED-74CF-4C8B-A704-4CABD10D7059}">
      <dsp:nvSpPr>
        <dsp:cNvPr id="0" name=""/>
        <dsp:cNvSpPr/>
      </dsp:nvSpPr>
      <dsp:spPr>
        <a:xfrm>
          <a:off x="2364979" y="2636063"/>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Theresa</a:t>
          </a:r>
          <a:endParaRPr lang="en-US" sz="3200" kern="1200"/>
        </a:p>
      </dsp:txBody>
      <dsp:txXfrm>
        <a:off x="2364979" y="2636063"/>
        <a:ext cx="1882426" cy="1129456"/>
      </dsp:txXfrm>
    </dsp:sp>
    <dsp:sp modelId="{AD954C1D-C7DE-4428-A4EA-17005B6C3B95}">
      <dsp:nvSpPr>
        <dsp:cNvPr id="0" name=""/>
        <dsp:cNvSpPr/>
      </dsp:nvSpPr>
      <dsp:spPr>
        <a:xfrm>
          <a:off x="4435649" y="2636063"/>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Aarin</a:t>
          </a:r>
          <a:endParaRPr lang="en-US" sz="3200" kern="1200"/>
        </a:p>
      </dsp:txBody>
      <dsp:txXfrm>
        <a:off x="4435649" y="2636063"/>
        <a:ext cx="1882426" cy="1129456"/>
      </dsp:txXfrm>
    </dsp:sp>
    <dsp:sp modelId="{62827545-594E-4337-8838-82C5982E4931}">
      <dsp:nvSpPr>
        <dsp:cNvPr id="0" name=""/>
        <dsp:cNvSpPr/>
      </dsp:nvSpPr>
      <dsp:spPr>
        <a:xfrm>
          <a:off x="6506318" y="2636063"/>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Jim</a:t>
          </a:r>
          <a:endParaRPr lang="en-US" sz="3200" kern="1200"/>
        </a:p>
      </dsp:txBody>
      <dsp:txXfrm>
        <a:off x="6506318" y="2636063"/>
        <a:ext cx="1882426" cy="1129456"/>
      </dsp:txXfrm>
    </dsp:sp>
    <dsp:sp modelId="{977E97DD-28CC-4755-8BA5-10954C98C9B4}">
      <dsp:nvSpPr>
        <dsp:cNvPr id="0" name=""/>
        <dsp:cNvSpPr/>
      </dsp:nvSpPr>
      <dsp:spPr>
        <a:xfrm>
          <a:off x="8576988" y="2636063"/>
          <a:ext cx="1882426" cy="1129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Geene D</a:t>
          </a:r>
          <a:endParaRPr lang="en-US" sz="3200" kern="1200"/>
        </a:p>
      </dsp:txBody>
      <dsp:txXfrm>
        <a:off x="8576988" y="2636063"/>
        <a:ext cx="1882426" cy="1129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2B35C-B5E8-4282-9F12-EA4BAAC93CD6}">
      <dsp:nvSpPr>
        <dsp:cNvPr id="0" name=""/>
        <dsp:cNvSpPr/>
      </dsp:nvSpPr>
      <dsp:spPr>
        <a:xfrm>
          <a:off x="0" y="4153"/>
          <a:ext cx="11802140" cy="8846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DB6B73-53A2-4707-AC78-61853662DEF5}">
      <dsp:nvSpPr>
        <dsp:cNvPr id="0" name=""/>
        <dsp:cNvSpPr/>
      </dsp:nvSpPr>
      <dsp:spPr>
        <a:xfrm>
          <a:off x="267610" y="203202"/>
          <a:ext cx="486564" cy="4865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16E8FD-2500-4538-84E9-E77F84662422}">
      <dsp:nvSpPr>
        <dsp:cNvPr id="0" name=""/>
        <dsp:cNvSpPr/>
      </dsp:nvSpPr>
      <dsp:spPr>
        <a:xfrm>
          <a:off x="1021784" y="4153"/>
          <a:ext cx="10780355" cy="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27" tIns="93627" rIns="93627" bIns="93627" numCol="1" spcCol="1270" anchor="ctr" anchorCtr="0">
          <a:noAutofit/>
        </a:bodyPr>
        <a:lstStyle/>
        <a:p>
          <a:pPr marL="0" lvl="0" indent="0" algn="l" defTabSz="844550">
            <a:lnSpc>
              <a:spcPct val="100000"/>
            </a:lnSpc>
            <a:spcBef>
              <a:spcPct val="0"/>
            </a:spcBef>
            <a:spcAft>
              <a:spcPct val="35000"/>
            </a:spcAft>
            <a:buNone/>
          </a:pPr>
          <a:r>
            <a:rPr lang="en-US" sz="1900" b="1" kern="1200"/>
            <a:t>Accessibility –</a:t>
          </a:r>
          <a:r>
            <a:rPr lang="en-US" sz="1900" kern="1200"/>
            <a:t> How can remote groups get the Area business info shared in the newsletter?</a:t>
          </a:r>
        </a:p>
      </dsp:txBody>
      <dsp:txXfrm>
        <a:off x="1021784" y="4153"/>
        <a:ext cx="10780355" cy="884662"/>
      </dsp:txXfrm>
    </dsp:sp>
    <dsp:sp modelId="{495C0470-8FA2-47F6-A1EA-8143C2D93E95}">
      <dsp:nvSpPr>
        <dsp:cNvPr id="0" name=""/>
        <dsp:cNvSpPr/>
      </dsp:nvSpPr>
      <dsp:spPr>
        <a:xfrm>
          <a:off x="0" y="1109980"/>
          <a:ext cx="11802140" cy="8846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7168B-C566-4CAA-BE9A-17F52E3119CA}">
      <dsp:nvSpPr>
        <dsp:cNvPr id="0" name=""/>
        <dsp:cNvSpPr/>
      </dsp:nvSpPr>
      <dsp:spPr>
        <a:xfrm>
          <a:off x="267610" y="1309029"/>
          <a:ext cx="486564" cy="4865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B32938-7054-4AF1-B0BA-18EE6C0B0838}">
      <dsp:nvSpPr>
        <dsp:cNvPr id="0" name=""/>
        <dsp:cNvSpPr/>
      </dsp:nvSpPr>
      <dsp:spPr>
        <a:xfrm>
          <a:off x="1021784" y="1109980"/>
          <a:ext cx="10780355" cy="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27" tIns="93627" rIns="93627" bIns="93627" numCol="1" spcCol="1270" anchor="ctr" anchorCtr="0">
          <a:noAutofit/>
        </a:bodyPr>
        <a:lstStyle/>
        <a:p>
          <a:pPr marL="0" lvl="0" indent="0" algn="l" defTabSz="844550">
            <a:lnSpc>
              <a:spcPct val="100000"/>
            </a:lnSpc>
            <a:spcBef>
              <a:spcPct val="0"/>
            </a:spcBef>
            <a:spcAft>
              <a:spcPct val="35000"/>
            </a:spcAft>
            <a:buNone/>
          </a:pPr>
          <a:r>
            <a:rPr lang="en-US" sz="1900" b="1" kern="1200"/>
            <a:t>Printable Version of Newsletter</a:t>
          </a:r>
          <a:r>
            <a:rPr lang="en-US" sz="1900" kern="1200"/>
            <a:t> – Can people easily print the digital version at home if they want a paper copy?</a:t>
          </a:r>
        </a:p>
      </dsp:txBody>
      <dsp:txXfrm>
        <a:off x="1021784" y="1109980"/>
        <a:ext cx="10780355" cy="884662"/>
      </dsp:txXfrm>
    </dsp:sp>
    <dsp:sp modelId="{53333ED7-5B0C-41FF-9C70-6E6F118E8EA4}">
      <dsp:nvSpPr>
        <dsp:cNvPr id="0" name=""/>
        <dsp:cNvSpPr/>
      </dsp:nvSpPr>
      <dsp:spPr>
        <a:xfrm>
          <a:off x="0" y="2215808"/>
          <a:ext cx="11802140" cy="8846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BA67B-EC0C-4C66-8894-B2A906FC4D07}">
      <dsp:nvSpPr>
        <dsp:cNvPr id="0" name=""/>
        <dsp:cNvSpPr/>
      </dsp:nvSpPr>
      <dsp:spPr>
        <a:xfrm>
          <a:off x="267610" y="2414857"/>
          <a:ext cx="486564" cy="4865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BE34BC-4B90-4A7D-8257-896B8425D092}">
      <dsp:nvSpPr>
        <dsp:cNvPr id="0" name=""/>
        <dsp:cNvSpPr/>
      </dsp:nvSpPr>
      <dsp:spPr>
        <a:xfrm>
          <a:off x="1021784" y="2215808"/>
          <a:ext cx="10780355" cy="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27" tIns="93627" rIns="93627" bIns="93627" numCol="1" spcCol="1270" anchor="ctr" anchorCtr="0">
          <a:noAutofit/>
        </a:bodyPr>
        <a:lstStyle/>
        <a:p>
          <a:pPr marL="0" lvl="0" indent="0" algn="l" defTabSz="844550">
            <a:lnSpc>
              <a:spcPct val="100000"/>
            </a:lnSpc>
            <a:spcBef>
              <a:spcPct val="0"/>
            </a:spcBef>
            <a:spcAft>
              <a:spcPct val="35000"/>
            </a:spcAft>
            <a:buNone/>
          </a:pPr>
          <a:r>
            <a:rPr lang="en-US" sz="1900" b="1" kern="1200"/>
            <a:t>Archival Process</a:t>
          </a:r>
          <a:r>
            <a:rPr lang="en-US" sz="1900" kern="1200"/>
            <a:t> – How do we make sure the newsletter format still works for keeping our Area’s history safe and organized?</a:t>
          </a:r>
        </a:p>
      </dsp:txBody>
      <dsp:txXfrm>
        <a:off x="1021784" y="2215808"/>
        <a:ext cx="10780355" cy="884662"/>
      </dsp:txXfrm>
    </dsp:sp>
    <dsp:sp modelId="{51534C2E-4F9D-4EB6-8574-EB2FFFFF7FF0}">
      <dsp:nvSpPr>
        <dsp:cNvPr id="0" name=""/>
        <dsp:cNvSpPr/>
      </dsp:nvSpPr>
      <dsp:spPr>
        <a:xfrm>
          <a:off x="0" y="3321636"/>
          <a:ext cx="11802140" cy="8846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7E9711-DC5D-4734-BB74-194CC86EDC21}">
      <dsp:nvSpPr>
        <dsp:cNvPr id="0" name=""/>
        <dsp:cNvSpPr/>
      </dsp:nvSpPr>
      <dsp:spPr>
        <a:xfrm>
          <a:off x="267610" y="3520685"/>
          <a:ext cx="486564" cy="4865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E6B615-DB21-4BCE-B7FD-C5E002971481}">
      <dsp:nvSpPr>
        <dsp:cNvPr id="0" name=""/>
        <dsp:cNvSpPr/>
      </dsp:nvSpPr>
      <dsp:spPr>
        <a:xfrm>
          <a:off x="1021784" y="3321636"/>
          <a:ext cx="10780355" cy="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27" tIns="93627" rIns="93627" bIns="93627" numCol="1" spcCol="1270" anchor="ctr" anchorCtr="0">
          <a:noAutofit/>
        </a:bodyPr>
        <a:lstStyle/>
        <a:p>
          <a:pPr marL="0" lvl="0" indent="0" algn="l" defTabSz="844550">
            <a:lnSpc>
              <a:spcPct val="100000"/>
            </a:lnSpc>
            <a:spcBef>
              <a:spcPct val="0"/>
            </a:spcBef>
            <a:spcAft>
              <a:spcPct val="35000"/>
            </a:spcAft>
            <a:buNone/>
          </a:pPr>
          <a:r>
            <a:rPr lang="en-US" sz="1900" b="1" kern="1200"/>
            <a:t>Digital Newsletter and Cost</a:t>
          </a:r>
          <a:r>
            <a:rPr lang="en-US" sz="1900" kern="1200"/>
            <a:t> – What does it really cost to print the newsletter, and how does that compare to going digital?</a:t>
          </a:r>
        </a:p>
      </dsp:txBody>
      <dsp:txXfrm>
        <a:off x="1021784" y="3321636"/>
        <a:ext cx="10780355" cy="884662"/>
      </dsp:txXfrm>
    </dsp:sp>
    <dsp:sp modelId="{0AB77E5A-68FC-4385-8906-D57734AC526C}">
      <dsp:nvSpPr>
        <dsp:cNvPr id="0" name=""/>
        <dsp:cNvSpPr/>
      </dsp:nvSpPr>
      <dsp:spPr>
        <a:xfrm>
          <a:off x="0" y="4427463"/>
          <a:ext cx="11802140" cy="8846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A661E-771C-4802-BF94-5EF8478EEAFD}">
      <dsp:nvSpPr>
        <dsp:cNvPr id="0" name=""/>
        <dsp:cNvSpPr/>
      </dsp:nvSpPr>
      <dsp:spPr>
        <a:xfrm>
          <a:off x="267610" y="4626512"/>
          <a:ext cx="486564" cy="4865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918927-0414-4762-9E1F-94B3819ECED4}">
      <dsp:nvSpPr>
        <dsp:cNvPr id="0" name=""/>
        <dsp:cNvSpPr/>
      </dsp:nvSpPr>
      <dsp:spPr>
        <a:xfrm>
          <a:off x="1021784" y="4427463"/>
          <a:ext cx="10780355" cy="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27" tIns="93627" rIns="93627" bIns="93627" numCol="1" spcCol="1270" anchor="ctr" anchorCtr="0">
          <a:noAutofit/>
        </a:bodyPr>
        <a:lstStyle/>
        <a:p>
          <a:pPr marL="0" lvl="0" indent="0" algn="l" defTabSz="844550">
            <a:lnSpc>
              <a:spcPct val="100000"/>
            </a:lnSpc>
            <a:spcBef>
              <a:spcPct val="0"/>
            </a:spcBef>
            <a:spcAft>
              <a:spcPct val="35000"/>
            </a:spcAft>
            <a:buNone/>
          </a:pPr>
          <a:r>
            <a:rPr lang="en-US" sz="1900" b="1" kern="1200"/>
            <a:t>Recommendations </a:t>
          </a:r>
          <a:r>
            <a:rPr lang="en-US" sz="1900" kern="1200"/>
            <a:t>from the Newsletter Ad Hoc Committee</a:t>
          </a:r>
        </a:p>
      </dsp:txBody>
      <dsp:txXfrm>
        <a:off x="1021784" y="4427463"/>
        <a:ext cx="10780355" cy="8846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6DB55-DD5F-45FA-AAFD-9CA339C5B174}">
      <dsp:nvSpPr>
        <dsp:cNvPr id="0" name=""/>
        <dsp:cNvSpPr/>
      </dsp:nvSpPr>
      <dsp:spPr>
        <a:xfrm>
          <a:off x="272799" y="85891"/>
          <a:ext cx="1367122" cy="136712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157CBF-8834-41BD-9DF9-A5246450AF4D}">
      <dsp:nvSpPr>
        <dsp:cNvPr id="0" name=""/>
        <dsp:cNvSpPr/>
      </dsp:nvSpPr>
      <dsp:spPr>
        <a:xfrm>
          <a:off x="559895" y="372986"/>
          <a:ext cx="792931" cy="7929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83926E-8FE1-41A6-A3CF-B4613387488D}">
      <dsp:nvSpPr>
        <dsp:cNvPr id="0" name=""/>
        <dsp:cNvSpPr/>
      </dsp:nvSpPr>
      <dsp:spPr>
        <a:xfrm>
          <a:off x="1932877" y="85891"/>
          <a:ext cx="3222503" cy="1367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The Area 72 newsletter exists to keep groups and districts informed about the business activities of the Area. </a:t>
          </a:r>
        </a:p>
      </dsp:txBody>
      <dsp:txXfrm>
        <a:off x="1932877" y="85891"/>
        <a:ext cx="3222503" cy="1367122"/>
      </dsp:txXfrm>
    </dsp:sp>
    <dsp:sp modelId="{D30CB0C2-7EDE-438E-93D4-1D72EBFA4399}">
      <dsp:nvSpPr>
        <dsp:cNvPr id="0" name=""/>
        <dsp:cNvSpPr/>
      </dsp:nvSpPr>
      <dsp:spPr>
        <a:xfrm>
          <a:off x="5716877" y="85891"/>
          <a:ext cx="1367122" cy="136712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933921-BDE9-41D6-B2FC-C9C209B5548D}">
      <dsp:nvSpPr>
        <dsp:cNvPr id="0" name=""/>
        <dsp:cNvSpPr/>
      </dsp:nvSpPr>
      <dsp:spPr>
        <a:xfrm>
          <a:off x="6003973" y="372986"/>
          <a:ext cx="792931" cy="7929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65DBA7-7942-42A9-9699-454BF8443E97}">
      <dsp:nvSpPr>
        <dsp:cNvPr id="0" name=""/>
        <dsp:cNvSpPr/>
      </dsp:nvSpPr>
      <dsp:spPr>
        <a:xfrm>
          <a:off x="7376954" y="85891"/>
          <a:ext cx="3222503" cy="1367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Its primary role is to support the structure of the upside-down triangle, where trusted servants are guided by the fellowship.</a:t>
          </a:r>
        </a:p>
      </dsp:txBody>
      <dsp:txXfrm>
        <a:off x="7376954" y="85891"/>
        <a:ext cx="3222503" cy="1367122"/>
      </dsp:txXfrm>
    </dsp:sp>
    <dsp:sp modelId="{B97C9CEB-1025-48CE-ABA9-397D34658B57}">
      <dsp:nvSpPr>
        <dsp:cNvPr id="0" name=""/>
        <dsp:cNvSpPr/>
      </dsp:nvSpPr>
      <dsp:spPr>
        <a:xfrm>
          <a:off x="272799" y="2048224"/>
          <a:ext cx="1367122" cy="136712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1F7D61-53E6-4943-9185-DB2120ACEE04}">
      <dsp:nvSpPr>
        <dsp:cNvPr id="0" name=""/>
        <dsp:cNvSpPr/>
      </dsp:nvSpPr>
      <dsp:spPr>
        <a:xfrm>
          <a:off x="559895" y="2335319"/>
          <a:ext cx="792931" cy="7929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DCD8FB-68C0-4362-BE2E-66C3DF94D335}">
      <dsp:nvSpPr>
        <dsp:cNvPr id="0" name=""/>
        <dsp:cNvSpPr/>
      </dsp:nvSpPr>
      <dsp:spPr>
        <a:xfrm>
          <a:off x="1932877" y="2048224"/>
          <a:ext cx="3222503" cy="1367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The newsletter helps ensure that information flows from the Area to the groups through their GSRs and districts. </a:t>
          </a:r>
        </a:p>
      </dsp:txBody>
      <dsp:txXfrm>
        <a:off x="1932877" y="2048224"/>
        <a:ext cx="3222503" cy="1367122"/>
      </dsp:txXfrm>
    </dsp:sp>
    <dsp:sp modelId="{ADDFBD6D-B233-4A38-9DC3-6BD42EAA52C5}">
      <dsp:nvSpPr>
        <dsp:cNvPr id="0" name=""/>
        <dsp:cNvSpPr/>
      </dsp:nvSpPr>
      <dsp:spPr>
        <a:xfrm>
          <a:off x="5716877" y="2048224"/>
          <a:ext cx="1367122" cy="136712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E49CF5-F2BF-48F6-B878-9B8264EEB652}">
      <dsp:nvSpPr>
        <dsp:cNvPr id="0" name=""/>
        <dsp:cNvSpPr/>
      </dsp:nvSpPr>
      <dsp:spPr>
        <a:xfrm>
          <a:off x="6003973" y="2335319"/>
          <a:ext cx="792931" cy="79293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3EFF73-8598-4D38-87FC-CD891788E6E5}">
      <dsp:nvSpPr>
        <dsp:cNvPr id="0" name=""/>
        <dsp:cNvSpPr/>
      </dsp:nvSpPr>
      <dsp:spPr>
        <a:xfrm>
          <a:off x="7376954" y="2048224"/>
          <a:ext cx="3222503" cy="1367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This allows members to stay informed and provide feedback, helping maintain a strong connection between the groups and Area service work.</a:t>
          </a:r>
        </a:p>
      </dsp:txBody>
      <dsp:txXfrm>
        <a:off x="7376954" y="2048224"/>
        <a:ext cx="3222503" cy="13671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C8515-8E86-4EA6-88CB-02766BF82D7C}">
      <dsp:nvSpPr>
        <dsp:cNvPr id="0" name=""/>
        <dsp:cNvSpPr/>
      </dsp:nvSpPr>
      <dsp:spPr>
        <a:xfrm>
          <a:off x="0" y="399172"/>
          <a:ext cx="10753725"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The HTML-based newsletter solution improves accessibility.</a:t>
          </a:r>
        </a:p>
      </dsp:txBody>
      <dsp:txXfrm>
        <a:off x="69908" y="469080"/>
        <a:ext cx="10613909" cy="1292264"/>
      </dsp:txXfrm>
    </dsp:sp>
    <dsp:sp modelId="{94ED9AE5-6ED5-42B8-ABD4-6FFBEBF8478D}">
      <dsp:nvSpPr>
        <dsp:cNvPr id="0" name=""/>
        <dsp:cNvSpPr/>
      </dsp:nvSpPr>
      <dsp:spPr>
        <a:xfrm>
          <a:off x="0" y="1934932"/>
          <a:ext cx="10753725"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The HTML format would make it easier for more people to stay informed and engaged with Area business.</a:t>
          </a:r>
        </a:p>
      </dsp:txBody>
      <dsp:txXfrm>
        <a:off x="69908" y="2004840"/>
        <a:ext cx="10613909" cy="12922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563C4-DA74-4921-81B3-20F6173B67CF}">
      <dsp:nvSpPr>
        <dsp:cNvPr id="0" name=""/>
        <dsp:cNvSpPr/>
      </dsp:nvSpPr>
      <dsp:spPr>
        <a:xfrm flipH="1">
          <a:off x="10249695" y="2477"/>
          <a:ext cx="499288" cy="1414843"/>
        </a:xfrm>
        <a:prstGeom prst="rightArrow">
          <a:avLst>
            <a:gd name="adj1" fmla="val 75000"/>
            <a:gd name="adj2" fmla="val 50000"/>
          </a:avLst>
        </a:prstGeom>
        <a:solidFill>
          <a:schemeClr val="bg1">
            <a:alpha val="90000"/>
          </a:schemeClr>
        </a:solidFill>
        <a:ln w="127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sp>
    <dsp:sp modelId="{84F1203D-BF96-4E51-8453-6AE0D6EDCAD9}">
      <dsp:nvSpPr>
        <dsp:cNvPr id="0" name=""/>
        <dsp:cNvSpPr/>
      </dsp:nvSpPr>
      <dsp:spPr>
        <a:xfrm>
          <a:off x="4741" y="0"/>
          <a:ext cx="10244953" cy="1419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Leverage Trusted Servants (DCMs and Area)</a:t>
          </a:r>
        </a:p>
      </dsp:txBody>
      <dsp:txXfrm>
        <a:off x="74050" y="69309"/>
        <a:ext cx="10106335" cy="1281180"/>
      </dsp:txXfrm>
    </dsp:sp>
    <dsp:sp modelId="{1839DE0E-9D94-4A2E-BE9A-8A12CEF55FB3}">
      <dsp:nvSpPr>
        <dsp:cNvPr id="0" name=""/>
        <dsp:cNvSpPr/>
      </dsp:nvSpPr>
      <dsp:spPr>
        <a:xfrm>
          <a:off x="4301489" y="1561778"/>
          <a:ext cx="6452235" cy="141979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Act as the primary point of contact for groups in their district.</a:t>
          </a:r>
        </a:p>
        <a:p>
          <a:pPr marL="114300" lvl="1" indent="-114300" algn="l" defTabSz="622300">
            <a:lnSpc>
              <a:spcPct val="90000"/>
            </a:lnSpc>
            <a:spcBef>
              <a:spcPct val="0"/>
            </a:spcBef>
            <a:spcAft>
              <a:spcPct val="15000"/>
            </a:spcAft>
            <a:buChar char="•"/>
          </a:pPr>
          <a:r>
            <a:rPr lang="en-US" sz="1400" kern="1200"/>
            <a:t>Personally ensure that each group receives the newsletter, either digitally or in print.</a:t>
          </a:r>
        </a:p>
        <a:p>
          <a:pPr marL="114300" lvl="1" indent="-114300" algn="l" defTabSz="622300">
            <a:lnSpc>
              <a:spcPct val="90000"/>
            </a:lnSpc>
            <a:spcBef>
              <a:spcPct val="0"/>
            </a:spcBef>
            <a:spcAft>
              <a:spcPct val="15000"/>
            </a:spcAft>
            <a:buChar char="•"/>
          </a:pPr>
          <a:r>
            <a:rPr lang="en-US" sz="1400" kern="1200"/>
            <a:t>Offer one-on-one support to technically challenged members to help them access the newsletter.</a:t>
          </a:r>
        </a:p>
      </dsp:txBody>
      <dsp:txXfrm>
        <a:off x="4301489" y="1739253"/>
        <a:ext cx="5919811" cy="1064848"/>
      </dsp:txXfrm>
    </dsp:sp>
    <dsp:sp modelId="{35A3B176-EC47-4C02-A677-4E52AE5A8ECE}">
      <dsp:nvSpPr>
        <dsp:cNvPr id="0" name=""/>
        <dsp:cNvSpPr/>
      </dsp:nvSpPr>
      <dsp:spPr>
        <a:xfrm>
          <a:off x="0" y="1561778"/>
          <a:ext cx="4301490" cy="1419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DCMs (District Committee Members):</a:t>
          </a:r>
        </a:p>
      </dsp:txBody>
      <dsp:txXfrm>
        <a:off x="69309" y="1631087"/>
        <a:ext cx="4162872" cy="1281180"/>
      </dsp:txXfrm>
    </dsp:sp>
    <dsp:sp modelId="{F9CF80CE-94B0-40B7-A305-A81329E1B010}">
      <dsp:nvSpPr>
        <dsp:cNvPr id="0" name=""/>
        <dsp:cNvSpPr/>
      </dsp:nvSpPr>
      <dsp:spPr>
        <a:xfrm>
          <a:off x="4301489" y="3123557"/>
          <a:ext cx="6452235" cy="141979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Provide DCMs with simple guides or short training sessions on how to assist others.</a:t>
          </a:r>
        </a:p>
        <a:p>
          <a:pPr marL="114300" lvl="1" indent="-114300" algn="l" defTabSz="622300">
            <a:lnSpc>
              <a:spcPct val="90000"/>
            </a:lnSpc>
            <a:spcBef>
              <a:spcPct val="0"/>
            </a:spcBef>
            <a:spcAft>
              <a:spcPct val="15000"/>
            </a:spcAft>
            <a:buChar char="•"/>
          </a:pPr>
          <a:r>
            <a:rPr lang="en-US" sz="1400" kern="1200" dirty="0"/>
            <a:t>Encourage DCMs to identify members in their groups who can act as “tech buddies” to help others.</a:t>
          </a:r>
        </a:p>
      </dsp:txBody>
      <dsp:txXfrm>
        <a:off x="4301489" y="3301032"/>
        <a:ext cx="5919811" cy="1064848"/>
      </dsp:txXfrm>
    </dsp:sp>
    <dsp:sp modelId="{56436B6C-A0F4-40B4-9206-B60ED8784C60}">
      <dsp:nvSpPr>
        <dsp:cNvPr id="0" name=""/>
        <dsp:cNvSpPr/>
      </dsp:nvSpPr>
      <dsp:spPr>
        <a:xfrm>
          <a:off x="0" y="3123557"/>
          <a:ext cx="4301490" cy="1419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Area Trusted Servants</a:t>
          </a:r>
        </a:p>
        <a:p>
          <a:pPr marL="0" lvl="0" indent="0" algn="ctr" defTabSz="1466850">
            <a:lnSpc>
              <a:spcPct val="90000"/>
            </a:lnSpc>
            <a:spcBef>
              <a:spcPct val="0"/>
            </a:spcBef>
            <a:spcAft>
              <a:spcPct val="35000"/>
            </a:spcAft>
            <a:buNone/>
          </a:pPr>
          <a:r>
            <a:rPr lang="en-US" sz="3300" kern="1200" dirty="0"/>
            <a:t>Training and Support:</a:t>
          </a:r>
        </a:p>
      </dsp:txBody>
      <dsp:txXfrm>
        <a:off x="69309" y="3192866"/>
        <a:ext cx="4162872" cy="12811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AF372-FCC2-42E1-A7F8-66597471064C}">
      <dsp:nvSpPr>
        <dsp:cNvPr id="0" name=""/>
        <dsp:cNvSpPr/>
      </dsp:nvSpPr>
      <dsp:spPr>
        <a:xfrm>
          <a:off x="0" y="676"/>
          <a:ext cx="6278562" cy="15834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5785F2-6892-431E-8749-5F294D05F90F}">
      <dsp:nvSpPr>
        <dsp:cNvPr id="0" name=""/>
        <dsp:cNvSpPr/>
      </dsp:nvSpPr>
      <dsp:spPr>
        <a:xfrm>
          <a:off x="479004" y="356960"/>
          <a:ext cx="870916" cy="8709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C85093-ECE4-4DBC-840B-D9B21B2AD946}">
      <dsp:nvSpPr>
        <dsp:cNvPr id="0" name=""/>
        <dsp:cNvSpPr/>
      </dsp:nvSpPr>
      <dsp:spPr>
        <a:xfrm>
          <a:off x="1828924" y="676"/>
          <a:ext cx="4449637" cy="1583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585" tIns="167585" rIns="167585" bIns="167585" numCol="1" spcCol="1270" anchor="ctr" anchorCtr="0">
          <a:noAutofit/>
        </a:bodyPr>
        <a:lstStyle/>
        <a:p>
          <a:pPr marL="0" lvl="0" indent="0" algn="l" defTabSz="666750">
            <a:lnSpc>
              <a:spcPct val="90000"/>
            </a:lnSpc>
            <a:spcBef>
              <a:spcPct val="0"/>
            </a:spcBef>
            <a:spcAft>
              <a:spcPct val="35000"/>
            </a:spcAft>
            <a:buNone/>
          </a:pPr>
          <a:br>
            <a:rPr lang="en-US" sz="1500" kern="1200" dirty="0"/>
          </a:br>
          <a:r>
            <a:rPr lang="en-US" sz="1500" kern="1200" dirty="0"/>
            <a:t>The digital newsletter can populate to a link of a simplified layout for printing on standard paper.</a:t>
          </a:r>
          <a:br>
            <a:rPr lang="en-US" sz="1500" kern="1200" dirty="0"/>
          </a:br>
          <a:r>
            <a:rPr lang="en-US" sz="1500" kern="1200" dirty="0"/>
            <a:t>Live example: </a:t>
          </a:r>
          <a:r>
            <a:rPr lang="en-US" sz="1500" kern="1200" dirty="0">
              <a:hlinkClick xmlns:r="http://schemas.openxmlformats.org/officeDocument/2006/relationships" r:id="rId3"/>
            </a:rPr>
            <a:t>https://news.johnbarry.com/printable/2025/june/</a:t>
          </a:r>
          <a:endParaRPr lang="en-US" sz="1500" kern="1200" dirty="0"/>
        </a:p>
      </dsp:txBody>
      <dsp:txXfrm>
        <a:off x="1828924" y="676"/>
        <a:ext cx="4449637" cy="1583484"/>
      </dsp:txXfrm>
    </dsp:sp>
    <dsp:sp modelId="{9A8932B4-E667-4EB5-B85C-41FCCA0FD5D9}">
      <dsp:nvSpPr>
        <dsp:cNvPr id="0" name=""/>
        <dsp:cNvSpPr/>
      </dsp:nvSpPr>
      <dsp:spPr>
        <a:xfrm>
          <a:off x="0" y="1980032"/>
          <a:ext cx="6278562" cy="15834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D0BFEE-269D-4228-8ECF-22143D9CA921}">
      <dsp:nvSpPr>
        <dsp:cNvPr id="0" name=""/>
        <dsp:cNvSpPr/>
      </dsp:nvSpPr>
      <dsp:spPr>
        <a:xfrm>
          <a:off x="479004" y="2336316"/>
          <a:ext cx="870916" cy="870916"/>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B94F6C-BCBF-444A-864F-506FA5748E08}">
      <dsp:nvSpPr>
        <dsp:cNvPr id="0" name=""/>
        <dsp:cNvSpPr/>
      </dsp:nvSpPr>
      <dsp:spPr>
        <a:xfrm>
          <a:off x="1828924" y="1980032"/>
          <a:ext cx="4449637" cy="1583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585" tIns="167585" rIns="167585" bIns="167585" numCol="1" spcCol="1270" anchor="ctr" anchorCtr="0">
          <a:noAutofit/>
        </a:bodyPr>
        <a:lstStyle/>
        <a:p>
          <a:pPr marL="0" lvl="0" indent="0" algn="l" defTabSz="666750">
            <a:lnSpc>
              <a:spcPct val="90000"/>
            </a:lnSpc>
            <a:spcBef>
              <a:spcPct val="0"/>
            </a:spcBef>
            <a:spcAft>
              <a:spcPct val="35000"/>
            </a:spcAft>
            <a:buNone/>
          </a:pPr>
          <a:r>
            <a:rPr lang="en-US" sz="1500" kern="1200"/>
            <a:t>Cost 28 pages = $4.00 free at some public libraries</a:t>
          </a:r>
          <a:br>
            <a:rPr lang="en-US" sz="1500" kern="1200"/>
          </a:br>
          <a:r>
            <a:rPr lang="en-US" sz="1500" kern="1200"/>
            <a:t> </a:t>
          </a:r>
        </a:p>
      </dsp:txBody>
      <dsp:txXfrm>
        <a:off x="1828924" y="1980032"/>
        <a:ext cx="4449637" cy="1583484"/>
      </dsp:txXfrm>
    </dsp:sp>
    <dsp:sp modelId="{76CFE348-84E4-4C63-967E-E58F74F43BB3}">
      <dsp:nvSpPr>
        <dsp:cNvPr id="0" name=""/>
        <dsp:cNvSpPr/>
      </dsp:nvSpPr>
      <dsp:spPr>
        <a:xfrm>
          <a:off x="0" y="3959388"/>
          <a:ext cx="6278562" cy="15834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EF2903-895B-4388-803D-8ED9D19F5EC3}">
      <dsp:nvSpPr>
        <dsp:cNvPr id="0" name=""/>
        <dsp:cNvSpPr/>
      </dsp:nvSpPr>
      <dsp:spPr>
        <a:xfrm>
          <a:off x="479004" y="4315672"/>
          <a:ext cx="870916" cy="870916"/>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B2C04A-1FBA-4F79-A1CC-0EA33DCAE703}">
      <dsp:nvSpPr>
        <dsp:cNvPr id="0" name=""/>
        <dsp:cNvSpPr/>
      </dsp:nvSpPr>
      <dsp:spPr>
        <a:xfrm>
          <a:off x="1828924" y="3959388"/>
          <a:ext cx="4449637" cy="1583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585" tIns="167585" rIns="167585" bIns="167585" numCol="1" spcCol="1270" anchor="ctr" anchorCtr="0">
          <a:noAutofit/>
        </a:bodyPr>
        <a:lstStyle/>
        <a:p>
          <a:pPr marL="0" lvl="0" indent="0" algn="l" defTabSz="666750">
            <a:lnSpc>
              <a:spcPct val="90000"/>
            </a:lnSpc>
            <a:spcBef>
              <a:spcPct val="0"/>
            </a:spcBef>
            <a:spcAft>
              <a:spcPct val="35000"/>
            </a:spcAft>
            <a:buNone/>
          </a:pPr>
          <a:r>
            <a:rPr lang="en-US" sz="1500" kern="1200"/>
            <a:t>*The current PDF is not printer-friendly: large file size, poor formatting for standard 8.5" x 11" paper, and requires more work to produce. </a:t>
          </a:r>
        </a:p>
      </dsp:txBody>
      <dsp:txXfrm>
        <a:off x="1828924" y="3959388"/>
        <a:ext cx="4449637" cy="15834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266EC-B5AA-441B-AF7B-2DC3312355E6}">
      <dsp:nvSpPr>
        <dsp:cNvPr id="0" name=""/>
        <dsp:cNvSpPr/>
      </dsp:nvSpPr>
      <dsp:spPr>
        <a:xfrm>
          <a:off x="0" y="2942"/>
          <a:ext cx="10753725" cy="6267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B9E2E7-0D8B-45E5-90B9-BD5AE30047E1}">
      <dsp:nvSpPr>
        <dsp:cNvPr id="0" name=""/>
        <dsp:cNvSpPr/>
      </dsp:nvSpPr>
      <dsp:spPr>
        <a:xfrm>
          <a:off x="189581" y="143953"/>
          <a:ext cx="344694" cy="3446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BFB92A-7ABF-422C-8B74-53EF9874E281}">
      <dsp:nvSpPr>
        <dsp:cNvPr id="0" name=""/>
        <dsp:cNvSpPr/>
      </dsp:nvSpPr>
      <dsp:spPr>
        <a:xfrm>
          <a:off x="723857" y="2942"/>
          <a:ext cx="10029867" cy="62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328" tIns="66328" rIns="66328" bIns="66328" numCol="1" spcCol="1270" anchor="ctr" anchorCtr="0">
          <a:noAutofit/>
        </a:bodyPr>
        <a:lstStyle/>
        <a:p>
          <a:pPr marL="0" lvl="0" indent="0" algn="l" defTabSz="622300">
            <a:lnSpc>
              <a:spcPct val="100000"/>
            </a:lnSpc>
            <a:spcBef>
              <a:spcPct val="0"/>
            </a:spcBef>
            <a:spcAft>
              <a:spcPct val="35000"/>
            </a:spcAft>
            <a:buNone/>
          </a:pPr>
          <a:r>
            <a:rPr lang="en-US" sz="1400" b="1" kern="1200"/>
            <a:t>Website Content:</a:t>
          </a:r>
          <a:r>
            <a:rPr lang="en-US" sz="1400" kern="1200"/>
            <a:t> GSO does not archive its website content directly. Instead, content is preserved by the departments that create it. The only exception was when the old website was retired—those pages were saved as PDF/A files.</a:t>
          </a:r>
        </a:p>
      </dsp:txBody>
      <dsp:txXfrm>
        <a:off x="723857" y="2942"/>
        <a:ext cx="10029867" cy="626716"/>
      </dsp:txXfrm>
    </dsp:sp>
    <dsp:sp modelId="{4E1B9367-8F6B-4B45-8601-46C9525624EB}">
      <dsp:nvSpPr>
        <dsp:cNvPr id="0" name=""/>
        <dsp:cNvSpPr/>
      </dsp:nvSpPr>
      <dsp:spPr>
        <a:xfrm>
          <a:off x="0" y="786338"/>
          <a:ext cx="10753725" cy="6267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CF604F-1DCA-4108-8015-A2D9FE3B2CC3}">
      <dsp:nvSpPr>
        <dsp:cNvPr id="0" name=""/>
        <dsp:cNvSpPr/>
      </dsp:nvSpPr>
      <dsp:spPr>
        <a:xfrm>
          <a:off x="189581" y="927349"/>
          <a:ext cx="344694" cy="3446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F33A63-B454-4BF3-AC56-080B67B44C85}">
      <dsp:nvSpPr>
        <dsp:cNvPr id="0" name=""/>
        <dsp:cNvSpPr/>
      </dsp:nvSpPr>
      <dsp:spPr>
        <a:xfrm>
          <a:off x="723857" y="786338"/>
          <a:ext cx="10029867" cy="62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328" tIns="66328" rIns="66328" bIns="66328" numCol="1" spcCol="1270" anchor="ctr" anchorCtr="0">
          <a:noAutofit/>
        </a:bodyPr>
        <a:lstStyle/>
        <a:p>
          <a:pPr marL="0" lvl="0" indent="0" algn="l" defTabSz="622300">
            <a:lnSpc>
              <a:spcPct val="100000"/>
            </a:lnSpc>
            <a:spcBef>
              <a:spcPct val="0"/>
            </a:spcBef>
            <a:spcAft>
              <a:spcPct val="35000"/>
            </a:spcAft>
            <a:buNone/>
          </a:pPr>
          <a:r>
            <a:rPr lang="en-US" sz="1400" b="1" kern="1200"/>
            <a:t>Preservation Tools:</a:t>
          </a:r>
          <a:r>
            <a:rPr lang="en-US" sz="1400" kern="1200"/>
            <a:t> GSO recommends using the Internet Archive’s Wayback Machine (https://web.archive.org) to view and preserve snapshots of public web content over time.</a:t>
          </a:r>
        </a:p>
      </dsp:txBody>
      <dsp:txXfrm>
        <a:off x="723857" y="786338"/>
        <a:ext cx="10029867" cy="626716"/>
      </dsp:txXfrm>
    </dsp:sp>
    <dsp:sp modelId="{B92DA1A7-CAF9-4A39-B930-EDA7A4321E93}">
      <dsp:nvSpPr>
        <dsp:cNvPr id="0" name=""/>
        <dsp:cNvSpPr/>
      </dsp:nvSpPr>
      <dsp:spPr>
        <a:xfrm>
          <a:off x="0" y="1569734"/>
          <a:ext cx="10753725" cy="6267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21FA88-D075-473D-8F31-FE1627368185}">
      <dsp:nvSpPr>
        <dsp:cNvPr id="0" name=""/>
        <dsp:cNvSpPr/>
      </dsp:nvSpPr>
      <dsp:spPr>
        <a:xfrm>
          <a:off x="189581" y="1710745"/>
          <a:ext cx="344694" cy="3446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56EB3C-B909-4124-9564-3AACA9B428C8}">
      <dsp:nvSpPr>
        <dsp:cNvPr id="0" name=""/>
        <dsp:cNvSpPr/>
      </dsp:nvSpPr>
      <dsp:spPr>
        <a:xfrm>
          <a:off x="723857" y="1569734"/>
          <a:ext cx="10029867" cy="62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328" tIns="66328" rIns="66328" bIns="66328" numCol="1" spcCol="1270" anchor="ctr" anchorCtr="0">
          <a:noAutofit/>
        </a:bodyPr>
        <a:lstStyle/>
        <a:p>
          <a:pPr marL="0" lvl="0" indent="0" algn="l" defTabSz="622300">
            <a:lnSpc>
              <a:spcPct val="100000"/>
            </a:lnSpc>
            <a:spcBef>
              <a:spcPct val="0"/>
            </a:spcBef>
            <a:spcAft>
              <a:spcPct val="35000"/>
            </a:spcAft>
            <a:buNone/>
          </a:pPr>
          <a:r>
            <a:rPr lang="en-US" sz="1400" b="1" kern="1200"/>
            <a:t>Searchability:</a:t>
          </a:r>
          <a:r>
            <a:rPr lang="en-US" sz="1400" kern="1200"/>
            <a:t> For digitized documents, GSO uses OCR (Optical Character Recognition) to make text searchable. Handwritten documents may be retyped if needed.</a:t>
          </a:r>
        </a:p>
      </dsp:txBody>
      <dsp:txXfrm>
        <a:off x="723857" y="1569734"/>
        <a:ext cx="10029867" cy="626716"/>
      </dsp:txXfrm>
    </dsp:sp>
    <dsp:sp modelId="{1BA1973A-895F-42B6-AC6D-7D923DCED4DD}">
      <dsp:nvSpPr>
        <dsp:cNvPr id="0" name=""/>
        <dsp:cNvSpPr/>
      </dsp:nvSpPr>
      <dsp:spPr>
        <a:xfrm>
          <a:off x="0" y="2353130"/>
          <a:ext cx="10753725" cy="6267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81459A-9AD7-4E36-A546-AEF2664C68DF}">
      <dsp:nvSpPr>
        <dsp:cNvPr id="0" name=""/>
        <dsp:cNvSpPr/>
      </dsp:nvSpPr>
      <dsp:spPr>
        <a:xfrm>
          <a:off x="189581" y="2494141"/>
          <a:ext cx="344694" cy="3446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C5764E-B049-4719-AF6D-E0F2E174CEDA}">
      <dsp:nvSpPr>
        <dsp:cNvPr id="0" name=""/>
        <dsp:cNvSpPr/>
      </dsp:nvSpPr>
      <dsp:spPr>
        <a:xfrm>
          <a:off x="723857" y="2353130"/>
          <a:ext cx="10029867" cy="62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328" tIns="66328" rIns="66328" bIns="66328" numCol="1" spcCol="1270" anchor="ctr" anchorCtr="0">
          <a:noAutofit/>
        </a:bodyPr>
        <a:lstStyle/>
        <a:p>
          <a:pPr marL="0" lvl="0" indent="0" algn="l" defTabSz="622300">
            <a:lnSpc>
              <a:spcPct val="100000"/>
            </a:lnSpc>
            <a:spcBef>
              <a:spcPct val="0"/>
            </a:spcBef>
            <a:spcAft>
              <a:spcPct val="35000"/>
            </a:spcAft>
            <a:buNone/>
          </a:pPr>
          <a:r>
            <a:rPr lang="en-US" sz="1400" b="1" kern="1200"/>
            <a:t>Security &amp; Privacy:</a:t>
          </a:r>
          <a:r>
            <a:rPr lang="en-US" sz="1400" kern="1200"/>
            <a:t> Digital files should be protected using password protection, user permissions, and secure storage. Archives must also safeguard anonymity and sensitive information.</a:t>
          </a:r>
        </a:p>
      </dsp:txBody>
      <dsp:txXfrm>
        <a:off x="723857" y="2353130"/>
        <a:ext cx="10029867" cy="626716"/>
      </dsp:txXfrm>
    </dsp:sp>
    <dsp:sp modelId="{3FA23DD5-6158-4448-B668-4D391769ADFA}">
      <dsp:nvSpPr>
        <dsp:cNvPr id="0" name=""/>
        <dsp:cNvSpPr/>
      </dsp:nvSpPr>
      <dsp:spPr>
        <a:xfrm>
          <a:off x="0" y="3136525"/>
          <a:ext cx="10753725" cy="6267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1342A8-027B-4B2B-9687-625621E27990}">
      <dsp:nvSpPr>
        <dsp:cNvPr id="0" name=""/>
        <dsp:cNvSpPr/>
      </dsp:nvSpPr>
      <dsp:spPr>
        <a:xfrm>
          <a:off x="189581" y="3277537"/>
          <a:ext cx="344694" cy="34469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5AE38F-8594-495D-911A-14122B9EF405}">
      <dsp:nvSpPr>
        <dsp:cNvPr id="0" name=""/>
        <dsp:cNvSpPr/>
      </dsp:nvSpPr>
      <dsp:spPr>
        <a:xfrm>
          <a:off x="723857" y="3136525"/>
          <a:ext cx="10029867" cy="62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328" tIns="66328" rIns="66328" bIns="66328" numCol="1" spcCol="1270" anchor="ctr" anchorCtr="0">
          <a:noAutofit/>
        </a:bodyPr>
        <a:lstStyle/>
        <a:p>
          <a:pPr marL="0" lvl="0" indent="0" algn="l" defTabSz="622300">
            <a:lnSpc>
              <a:spcPct val="100000"/>
            </a:lnSpc>
            <a:spcBef>
              <a:spcPct val="0"/>
            </a:spcBef>
            <a:spcAft>
              <a:spcPct val="35000"/>
            </a:spcAft>
            <a:buNone/>
          </a:pPr>
          <a:r>
            <a:rPr lang="en-US" sz="1400" b="1" kern="1200"/>
            <a:t>Digital Preservation vs. Digitization:</a:t>
          </a:r>
          <a:r>
            <a:rPr lang="en-US" sz="1400" kern="1200"/>
            <a:t> Digitization is the process of converting physical materials into digital format. Digital preservation involves maintaining long-term access to those files, which includes regular backups, format updates, and secure storage.</a:t>
          </a:r>
        </a:p>
      </dsp:txBody>
      <dsp:txXfrm>
        <a:off x="723857" y="3136525"/>
        <a:ext cx="10029867" cy="626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E7CCA-C276-4582-8124-83ACC1FB3EB2}">
      <dsp:nvSpPr>
        <dsp:cNvPr id="0" name=""/>
        <dsp:cNvSpPr/>
      </dsp:nvSpPr>
      <dsp:spPr>
        <a:xfrm>
          <a:off x="0" y="612005"/>
          <a:ext cx="10753725" cy="11298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AE02A8-3E5E-457A-9233-BD86DBF2FEBA}">
      <dsp:nvSpPr>
        <dsp:cNvPr id="0" name=""/>
        <dsp:cNvSpPr/>
      </dsp:nvSpPr>
      <dsp:spPr>
        <a:xfrm>
          <a:off x="341781" y="866222"/>
          <a:ext cx="621420" cy="621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A76951-3CEF-480B-B80D-E726F2BE5A1E}">
      <dsp:nvSpPr>
        <dsp:cNvPr id="0" name=""/>
        <dsp:cNvSpPr/>
      </dsp:nvSpPr>
      <dsp:spPr>
        <a:xfrm>
          <a:off x="1304983" y="612005"/>
          <a:ext cx="9448741" cy="1129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76" tIns="119576" rIns="119576" bIns="119576" numCol="1" spcCol="1270" anchor="ctr" anchorCtr="0">
          <a:noAutofit/>
        </a:bodyPr>
        <a:lstStyle/>
        <a:p>
          <a:pPr marL="0" lvl="0" indent="0" algn="l" defTabSz="1111250">
            <a:lnSpc>
              <a:spcPct val="100000"/>
            </a:lnSpc>
            <a:spcBef>
              <a:spcPct val="0"/>
            </a:spcBef>
            <a:spcAft>
              <a:spcPct val="35000"/>
            </a:spcAft>
            <a:buNone/>
          </a:pPr>
          <a:r>
            <a:rPr lang="en-US" sz="2500" b="1" kern="1200"/>
            <a:t>Transition to a digital newsletter format</a:t>
          </a:r>
          <a:r>
            <a:rPr lang="en-US" sz="2500" kern="1200"/>
            <a:t> using the HTML-based solution such as the one demonstrated at the July Quarterly.</a:t>
          </a:r>
        </a:p>
      </dsp:txBody>
      <dsp:txXfrm>
        <a:off x="1304983" y="612005"/>
        <a:ext cx="9448741" cy="1129855"/>
      </dsp:txXfrm>
    </dsp:sp>
    <dsp:sp modelId="{E4594BCD-91BC-4613-B191-7D96BC5F65EC}">
      <dsp:nvSpPr>
        <dsp:cNvPr id="0" name=""/>
        <dsp:cNvSpPr/>
      </dsp:nvSpPr>
      <dsp:spPr>
        <a:xfrm>
          <a:off x="0" y="2024324"/>
          <a:ext cx="10753725" cy="11298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E40847-0DA7-40F5-BE16-FA7D5D659B3F}">
      <dsp:nvSpPr>
        <dsp:cNvPr id="0" name=""/>
        <dsp:cNvSpPr/>
      </dsp:nvSpPr>
      <dsp:spPr>
        <a:xfrm>
          <a:off x="341781" y="2278541"/>
          <a:ext cx="621420" cy="621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AC238-A1E6-4FE0-A47E-0163B469FE01}">
      <dsp:nvSpPr>
        <dsp:cNvPr id="0" name=""/>
        <dsp:cNvSpPr/>
      </dsp:nvSpPr>
      <dsp:spPr>
        <a:xfrm>
          <a:off x="1304983" y="2024324"/>
          <a:ext cx="9448741" cy="1129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76" tIns="119576" rIns="119576" bIns="119576" numCol="1" spcCol="1270" anchor="ctr" anchorCtr="0">
          <a:noAutofit/>
        </a:bodyPr>
        <a:lstStyle/>
        <a:p>
          <a:pPr marL="0" lvl="0" indent="0" algn="l" defTabSz="1111250">
            <a:lnSpc>
              <a:spcPct val="100000"/>
            </a:lnSpc>
            <a:spcBef>
              <a:spcPct val="0"/>
            </a:spcBef>
            <a:spcAft>
              <a:spcPct val="35000"/>
            </a:spcAft>
            <a:buNone/>
          </a:pPr>
          <a:r>
            <a:rPr lang="en-US" sz="2500" b="1" kern="1200"/>
            <a:t>Cease regular monthly printing of the newsletter</a:t>
          </a:r>
          <a:r>
            <a:rPr lang="en-US" sz="2500" kern="1200"/>
            <a:t>, while allowing for limited printing as needed.</a:t>
          </a:r>
        </a:p>
      </dsp:txBody>
      <dsp:txXfrm>
        <a:off x="1304983" y="2024324"/>
        <a:ext cx="9448741" cy="11298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D8A3F-6079-44EF-998C-4533FA0FB274}">
      <dsp:nvSpPr>
        <dsp:cNvPr id="0" name=""/>
        <dsp:cNvSpPr/>
      </dsp:nvSpPr>
      <dsp:spPr>
        <a:xfrm>
          <a:off x="0" y="1563"/>
          <a:ext cx="10753725" cy="792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93EFEC-8999-438D-AE6C-78A58CC11770}">
      <dsp:nvSpPr>
        <dsp:cNvPr id="0" name=""/>
        <dsp:cNvSpPr/>
      </dsp:nvSpPr>
      <dsp:spPr>
        <a:xfrm>
          <a:off x="239647" y="179813"/>
          <a:ext cx="435722" cy="4357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144FBB-461A-446B-B415-9E142C3A190B}">
      <dsp:nvSpPr>
        <dsp:cNvPr id="0" name=""/>
        <dsp:cNvSpPr/>
      </dsp:nvSpPr>
      <dsp:spPr>
        <a:xfrm>
          <a:off x="915017" y="1563"/>
          <a:ext cx="9838707" cy="792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44" tIns="83844" rIns="83844" bIns="83844" numCol="1" spcCol="1270" anchor="ctr" anchorCtr="0">
          <a:noAutofit/>
        </a:bodyPr>
        <a:lstStyle/>
        <a:p>
          <a:pPr marL="0" lvl="0" indent="0" algn="l" defTabSz="889000">
            <a:lnSpc>
              <a:spcPct val="100000"/>
            </a:lnSpc>
            <a:spcBef>
              <a:spcPct val="0"/>
            </a:spcBef>
            <a:spcAft>
              <a:spcPct val="35000"/>
            </a:spcAft>
            <a:buNone/>
          </a:pPr>
          <a:r>
            <a:rPr lang="en-US" sz="2000" b="1" kern="1200" dirty="0"/>
            <a:t>Implement a subscription option</a:t>
          </a:r>
          <a:r>
            <a:rPr lang="en-US" sz="2000" kern="1200" dirty="0"/>
            <a:t> on the Area website to automatically notify members with a link of the monthly digital newsletter.</a:t>
          </a:r>
        </a:p>
      </dsp:txBody>
      <dsp:txXfrm>
        <a:off x="915017" y="1563"/>
        <a:ext cx="9838707" cy="792222"/>
      </dsp:txXfrm>
    </dsp:sp>
    <dsp:sp modelId="{39F23356-002F-4E8F-B947-76CE328419E6}">
      <dsp:nvSpPr>
        <dsp:cNvPr id="0" name=""/>
        <dsp:cNvSpPr/>
      </dsp:nvSpPr>
      <dsp:spPr>
        <a:xfrm>
          <a:off x="0" y="991841"/>
          <a:ext cx="10753725" cy="792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E72C33-3D97-4FEB-889C-C577DC71A36A}">
      <dsp:nvSpPr>
        <dsp:cNvPr id="0" name=""/>
        <dsp:cNvSpPr/>
      </dsp:nvSpPr>
      <dsp:spPr>
        <a:xfrm>
          <a:off x="239647" y="1170091"/>
          <a:ext cx="435722" cy="4357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60A5F8-2527-4A92-9592-D32C4DB289D9}">
      <dsp:nvSpPr>
        <dsp:cNvPr id="0" name=""/>
        <dsp:cNvSpPr/>
      </dsp:nvSpPr>
      <dsp:spPr>
        <a:xfrm>
          <a:off x="915017" y="991841"/>
          <a:ext cx="9838707" cy="792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44" tIns="83844" rIns="83844" bIns="83844" numCol="1" spcCol="1270" anchor="ctr" anchorCtr="0">
          <a:noAutofit/>
        </a:bodyPr>
        <a:lstStyle/>
        <a:p>
          <a:pPr marL="0" lvl="0" indent="0" algn="l" defTabSz="889000">
            <a:lnSpc>
              <a:spcPct val="100000"/>
            </a:lnSpc>
            <a:spcBef>
              <a:spcPct val="0"/>
            </a:spcBef>
            <a:spcAft>
              <a:spcPct val="35000"/>
            </a:spcAft>
            <a:buNone/>
          </a:pPr>
          <a:r>
            <a:rPr lang="en-US" sz="2000" b="1" kern="1200"/>
            <a:t>Support districts and GSRs</a:t>
          </a:r>
          <a:r>
            <a:rPr lang="en-US" sz="2000" kern="1200"/>
            <a:t> in printing copies for members who need them.</a:t>
          </a:r>
        </a:p>
      </dsp:txBody>
      <dsp:txXfrm>
        <a:off x="915017" y="991841"/>
        <a:ext cx="9838707" cy="792222"/>
      </dsp:txXfrm>
    </dsp:sp>
    <dsp:sp modelId="{B0AC2126-7236-44AD-82E9-AD3581A7B5CB}">
      <dsp:nvSpPr>
        <dsp:cNvPr id="0" name=""/>
        <dsp:cNvSpPr/>
      </dsp:nvSpPr>
      <dsp:spPr>
        <a:xfrm>
          <a:off x="0" y="1982120"/>
          <a:ext cx="10753725" cy="792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24EC7F-5BAF-473C-B047-CDA87639BCE2}">
      <dsp:nvSpPr>
        <dsp:cNvPr id="0" name=""/>
        <dsp:cNvSpPr/>
      </dsp:nvSpPr>
      <dsp:spPr>
        <a:xfrm>
          <a:off x="239647" y="2160370"/>
          <a:ext cx="435722" cy="4357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3BE94E-70AE-42C2-9047-AAE9AA7C7712}">
      <dsp:nvSpPr>
        <dsp:cNvPr id="0" name=""/>
        <dsp:cNvSpPr/>
      </dsp:nvSpPr>
      <dsp:spPr>
        <a:xfrm>
          <a:off x="915017" y="1982120"/>
          <a:ext cx="9838707" cy="792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44" tIns="83844" rIns="83844" bIns="83844" numCol="1" spcCol="1270" anchor="ctr" anchorCtr="0">
          <a:noAutofit/>
        </a:bodyPr>
        <a:lstStyle/>
        <a:p>
          <a:pPr marL="0" lvl="0" indent="0" algn="l" defTabSz="889000">
            <a:lnSpc>
              <a:spcPct val="100000"/>
            </a:lnSpc>
            <a:spcBef>
              <a:spcPct val="0"/>
            </a:spcBef>
            <a:spcAft>
              <a:spcPct val="35000"/>
            </a:spcAft>
            <a:buNone/>
          </a:pPr>
          <a:r>
            <a:rPr lang="en-US" sz="2000" b="1" kern="1200"/>
            <a:t>Establish a digital archival process</a:t>
          </a:r>
          <a:r>
            <a:rPr lang="en-US" sz="2000" kern="1200"/>
            <a:t> in line with GSO guidelines.</a:t>
          </a:r>
        </a:p>
      </dsp:txBody>
      <dsp:txXfrm>
        <a:off x="915017" y="1982120"/>
        <a:ext cx="9838707" cy="792222"/>
      </dsp:txXfrm>
    </dsp:sp>
    <dsp:sp modelId="{F0FE8AFC-B833-4965-A9F9-0F10FDF200BC}">
      <dsp:nvSpPr>
        <dsp:cNvPr id="0" name=""/>
        <dsp:cNvSpPr/>
      </dsp:nvSpPr>
      <dsp:spPr>
        <a:xfrm>
          <a:off x="0" y="2972398"/>
          <a:ext cx="10753725" cy="792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370BED-A9CF-4F6B-A990-5B7761DBB9D8}">
      <dsp:nvSpPr>
        <dsp:cNvPr id="0" name=""/>
        <dsp:cNvSpPr/>
      </dsp:nvSpPr>
      <dsp:spPr>
        <a:xfrm>
          <a:off x="239647" y="3150649"/>
          <a:ext cx="435722" cy="4357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840B8D-30A9-4B53-B198-D9DAED7F02E9}">
      <dsp:nvSpPr>
        <dsp:cNvPr id="0" name=""/>
        <dsp:cNvSpPr/>
      </dsp:nvSpPr>
      <dsp:spPr>
        <a:xfrm>
          <a:off x="915017" y="2972398"/>
          <a:ext cx="9838707" cy="792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44" tIns="83844" rIns="83844" bIns="83844" numCol="1" spcCol="1270" anchor="ctr" anchorCtr="0">
          <a:noAutofit/>
        </a:bodyPr>
        <a:lstStyle/>
        <a:p>
          <a:pPr marL="0" lvl="0" indent="0" algn="l" defTabSz="889000">
            <a:lnSpc>
              <a:spcPct val="100000"/>
            </a:lnSpc>
            <a:spcBef>
              <a:spcPct val="0"/>
            </a:spcBef>
            <a:spcAft>
              <a:spcPct val="35000"/>
            </a:spcAft>
            <a:buNone/>
          </a:pPr>
          <a:r>
            <a:rPr lang="en-US" sz="2000" b="1" kern="1200"/>
            <a:t>Redirect savings</a:t>
          </a:r>
          <a:r>
            <a:rPr lang="en-US" sz="2000" kern="1200"/>
            <a:t> to support outreach and other 12th Step efforts.</a:t>
          </a:r>
        </a:p>
      </dsp:txBody>
      <dsp:txXfrm>
        <a:off x="915017" y="2972398"/>
        <a:ext cx="9838707" cy="7922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D7141-D56A-49F1-B9C6-4EF3E25A3DCB}" type="datetimeFigureOut">
              <a:t>7/11/2025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75ED40-2A50-4532-A3A4-0DAA1E13BF85}" type="slidenum">
              <a:t>‹#›</a:t>
            </a:fld>
            <a:endParaRPr lang="en-US"/>
          </a:p>
        </p:txBody>
      </p:sp>
    </p:spTree>
    <p:extLst>
      <p:ext uri="{BB962C8B-B14F-4D97-AF65-F5344CB8AC3E}">
        <p14:creationId xmlns:p14="http://schemas.microsoft.com/office/powerpoint/2010/main" val="3254770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was automatically generated by PowerPoint Copilot based on content found in this document:
https://creativeartsonline-my.sharepoint.com/personal/opsmgr_creative-arts_online/_layouts/15/Doc.aspx?sourcedoc=%7B779ECD8F-8661-40DC-BDBF-E6B157915874%7D&amp;file=Overall%20Ad%20Hoc%20Committee%20Recommendations%20summary%2003032025%20final.docx&amp;action=default&amp;mobileredirect=true
AI-generated content may be incorrect.</a:t>
            </a:r>
          </a:p>
        </p:txBody>
      </p:sp>
      <p:sp>
        <p:nvSpPr>
          <p:cNvPr id="4" name="Slide Number Placeholder 3"/>
          <p:cNvSpPr>
            <a:spLocks noGrp="1"/>
          </p:cNvSpPr>
          <p:nvPr>
            <p:ph type="sldNum" sz="quarter" idx="5"/>
          </p:nvPr>
        </p:nvSpPr>
        <p:spPr/>
        <p:txBody>
          <a:bodyPr/>
          <a:lstStyle/>
          <a:p>
            <a:fld id="{B34A7BE1-13F0-4F0F-9A22-8DC60A4E0129}" type="slidenum">
              <a:t>1</a:t>
            </a:fld>
            <a:endParaRPr lang="en-US"/>
          </a:p>
        </p:txBody>
      </p:sp>
    </p:spTree>
    <p:extLst>
      <p:ext uri="{BB962C8B-B14F-4D97-AF65-F5344CB8AC3E}">
        <p14:creationId xmlns:p14="http://schemas.microsoft.com/office/powerpoint/2010/main" val="1006514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673A3-B442-C7EC-5A3D-4E9A3A241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0F82C-9F6F-12C5-1911-D6DDEA5C7A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20A5B-3F44-687C-6233-4157FB687DC0}"/>
              </a:ext>
            </a:extLst>
          </p:cNvPr>
          <p:cNvSpPr>
            <a:spLocks noGrp="1"/>
          </p:cNvSpPr>
          <p:nvPr>
            <p:ph type="body" idx="1"/>
          </p:nvPr>
        </p:nvSpPr>
        <p:spPr/>
        <p:txBody>
          <a:bodyPr/>
          <a:lstStyle/>
          <a:p>
            <a:r>
              <a:rPr lang="en-US"/>
              <a:t>The fiscal analysis found potential cost savings by limiting print distribution and transitioning to digital formats. The report examined three perspectives: changing nothing, modifying distribution and page limits, and transitioning to digital formats.
Original Content:
Fiscal      Analysis: Found potential cost savings by limiting print distribution and      transitioning to digital formats.  Their report examined from three      perspectives change nothing, modify distribution and page limits, and      digital formats.
</a:t>
            </a:r>
          </a:p>
        </p:txBody>
      </p:sp>
      <p:sp>
        <p:nvSpPr>
          <p:cNvPr id="4" name="Slide Number Placeholder 3">
            <a:extLst>
              <a:ext uri="{FF2B5EF4-FFF2-40B4-BE49-F238E27FC236}">
                <a16:creationId xmlns:a16="http://schemas.microsoft.com/office/drawing/2014/main" id="{51D1BBA4-BA4D-92ED-F209-E17D5E35F3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4A7BE1-13F0-4F0F-9A22-8DC60A4E0129}"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05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11</a:t>
            </a:fld>
            <a:endParaRPr lang="en-US"/>
          </a:p>
        </p:txBody>
      </p:sp>
    </p:spTree>
    <p:extLst>
      <p:ext uri="{BB962C8B-B14F-4D97-AF65-F5344CB8AC3E}">
        <p14:creationId xmlns:p14="http://schemas.microsoft.com/office/powerpoint/2010/main" val="3126870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13</a:t>
            </a:fld>
            <a:endParaRPr lang="en-US"/>
          </a:p>
        </p:txBody>
      </p:sp>
    </p:spTree>
    <p:extLst>
      <p:ext uri="{BB962C8B-B14F-4D97-AF65-F5344CB8AC3E}">
        <p14:creationId xmlns:p14="http://schemas.microsoft.com/office/powerpoint/2010/main" val="4153240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14</a:t>
            </a:fld>
            <a:endParaRPr lang="en-US"/>
          </a:p>
        </p:txBody>
      </p:sp>
    </p:spTree>
    <p:extLst>
      <p:ext uri="{BB962C8B-B14F-4D97-AF65-F5344CB8AC3E}">
        <p14:creationId xmlns:p14="http://schemas.microsoft.com/office/powerpoint/2010/main" val="1405350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15</a:t>
            </a:fld>
            <a:endParaRPr lang="en-US"/>
          </a:p>
        </p:txBody>
      </p:sp>
    </p:spTree>
    <p:extLst>
      <p:ext uri="{BB962C8B-B14F-4D97-AF65-F5344CB8AC3E}">
        <p14:creationId xmlns:p14="http://schemas.microsoft.com/office/powerpoint/2010/main" val="2411004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17</a:t>
            </a:fld>
            <a:endParaRPr lang="en-US"/>
          </a:p>
        </p:txBody>
      </p:sp>
    </p:spTree>
    <p:extLst>
      <p:ext uri="{BB962C8B-B14F-4D97-AF65-F5344CB8AC3E}">
        <p14:creationId xmlns:p14="http://schemas.microsoft.com/office/powerpoint/2010/main" val="4130077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18</a:t>
            </a:fld>
            <a:endParaRPr lang="en-US"/>
          </a:p>
        </p:txBody>
      </p:sp>
    </p:spTree>
    <p:extLst>
      <p:ext uri="{BB962C8B-B14F-4D97-AF65-F5344CB8AC3E}">
        <p14:creationId xmlns:p14="http://schemas.microsoft.com/office/powerpoint/2010/main" val="2644544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19</a:t>
            </a:fld>
            <a:endParaRPr lang="en-US"/>
          </a:p>
        </p:txBody>
      </p:sp>
    </p:spTree>
    <p:extLst>
      <p:ext uri="{BB962C8B-B14F-4D97-AF65-F5344CB8AC3E}">
        <p14:creationId xmlns:p14="http://schemas.microsoft.com/office/powerpoint/2010/main" val="3684758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75ED40-2A50-4532-A3A4-0DAA1E13BF85}" type="slidenum">
              <a:rPr lang="en-US" smtClean="0"/>
              <a:t>20</a:t>
            </a:fld>
            <a:endParaRPr lang="en-US"/>
          </a:p>
        </p:txBody>
      </p:sp>
    </p:spTree>
    <p:extLst>
      <p:ext uri="{BB962C8B-B14F-4D97-AF65-F5344CB8AC3E}">
        <p14:creationId xmlns:p14="http://schemas.microsoft.com/office/powerpoint/2010/main" val="1132799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110000"/>
              </a:lnSpc>
              <a:spcBef>
                <a:spcPts val="500"/>
              </a:spcBef>
            </a:pPr>
            <a:r>
              <a:rPr lang="en-US" dirty="0"/>
              <a:t>The Newsletter Ad Hoc Committee consists of various members including Mike L.</a:t>
            </a:r>
          </a:p>
          <a:p>
            <a:pPr marL="628650" lvl="1" indent="-171450">
              <a:lnSpc>
                <a:spcPct val="110000"/>
              </a:lnSpc>
              <a:spcBef>
                <a:spcPts val="500"/>
              </a:spcBef>
              <a:buFont typeface="Arial"/>
              <a:buChar char="•"/>
            </a:pPr>
            <a:r>
              <a:rPr lang="en-US" dirty="0"/>
              <a:t>Erin</a:t>
            </a:r>
            <a:endParaRPr lang="en-US" dirty="0">
              <a:ea typeface="Calibri"/>
              <a:cs typeface="Calibri"/>
            </a:endParaRPr>
          </a:p>
          <a:p>
            <a:pPr marL="628650" lvl="1" indent="-171450">
              <a:lnSpc>
                <a:spcPct val="110000"/>
              </a:lnSpc>
              <a:spcBef>
                <a:spcPts val="500"/>
              </a:spcBef>
              <a:buFont typeface="Arial"/>
              <a:buChar char="•"/>
            </a:pPr>
            <a:r>
              <a:rPr lang="en-US" dirty="0"/>
              <a:t>Jan </a:t>
            </a:r>
            <a:endParaRPr lang="en-US" dirty="0">
              <a:ea typeface="Calibri"/>
              <a:cs typeface="Calibri"/>
            </a:endParaRPr>
          </a:p>
          <a:p>
            <a:pPr marL="628650" lvl="1" indent="-171450">
              <a:lnSpc>
                <a:spcPct val="110000"/>
              </a:lnSpc>
              <a:spcBef>
                <a:spcPts val="500"/>
              </a:spcBef>
              <a:buFont typeface="Arial"/>
              <a:buChar char="•"/>
            </a:pPr>
            <a:r>
              <a:rPr lang="en-US" dirty="0"/>
              <a:t>Dave K.</a:t>
            </a:r>
            <a:endParaRPr lang="en-US" dirty="0">
              <a:ea typeface="Calibri"/>
              <a:cs typeface="Calibri"/>
            </a:endParaRPr>
          </a:p>
          <a:p>
            <a:pPr marL="628650" lvl="1" indent="-171450">
              <a:lnSpc>
                <a:spcPct val="110000"/>
              </a:lnSpc>
              <a:spcBef>
                <a:spcPts val="500"/>
              </a:spcBef>
              <a:buFont typeface="Arial"/>
              <a:buChar char="•"/>
            </a:pPr>
            <a:r>
              <a:rPr lang="en-US" dirty="0"/>
              <a:t>Bud W.</a:t>
            </a:r>
            <a:endParaRPr lang="en-US" dirty="0">
              <a:ea typeface="Calibri"/>
              <a:cs typeface="Calibri"/>
            </a:endParaRPr>
          </a:p>
          <a:p>
            <a:pPr marL="628650" lvl="1" indent="-171450">
              <a:lnSpc>
                <a:spcPct val="110000"/>
              </a:lnSpc>
              <a:spcBef>
                <a:spcPts val="500"/>
              </a:spcBef>
              <a:buFont typeface="Arial"/>
              <a:buChar char="•"/>
            </a:pPr>
            <a:r>
              <a:rPr lang="en-US" dirty="0"/>
              <a:t>Sooz B.</a:t>
            </a:r>
            <a:endParaRPr lang="en-US" dirty="0">
              <a:ea typeface="Calibri"/>
              <a:cs typeface="Calibri"/>
            </a:endParaRPr>
          </a:p>
          <a:p>
            <a:pPr marL="628650" lvl="1" indent="-171450">
              <a:lnSpc>
                <a:spcPct val="110000"/>
              </a:lnSpc>
              <a:spcBef>
                <a:spcPts val="500"/>
              </a:spcBef>
              <a:buFont typeface="Arial"/>
              <a:buChar char="•"/>
            </a:pPr>
            <a:r>
              <a:rPr lang="en-US" dirty="0"/>
              <a:t>John B.</a:t>
            </a:r>
            <a:endParaRPr lang="en-US" dirty="0">
              <a:ea typeface="Calibri"/>
              <a:cs typeface="Calibri"/>
            </a:endParaRPr>
          </a:p>
          <a:p>
            <a:pPr marL="628650" lvl="1" indent="-171450">
              <a:lnSpc>
                <a:spcPct val="110000"/>
              </a:lnSpc>
              <a:spcBef>
                <a:spcPts val="500"/>
              </a:spcBef>
              <a:buFont typeface="Arial"/>
              <a:buChar char="•"/>
            </a:pPr>
            <a:r>
              <a:rPr lang="en-US" dirty="0"/>
              <a:t>John K.</a:t>
            </a:r>
            <a:endParaRPr lang="en-US" dirty="0">
              <a:ea typeface="Calibri"/>
              <a:cs typeface="Calibri"/>
            </a:endParaRPr>
          </a:p>
          <a:p>
            <a:pPr marL="628650" lvl="1" indent="-171450">
              <a:lnSpc>
                <a:spcPct val="110000"/>
              </a:lnSpc>
              <a:spcBef>
                <a:spcPts val="500"/>
              </a:spcBef>
              <a:buFont typeface="Arial"/>
              <a:buChar char="•"/>
            </a:pPr>
            <a:r>
              <a:rPr lang="en-US" dirty="0"/>
              <a:t>Debbie B.</a:t>
            </a:r>
            <a:endParaRPr lang="en-US" dirty="0">
              <a:ea typeface="Calibri"/>
              <a:cs typeface="Calibri"/>
            </a:endParaRPr>
          </a:p>
          <a:p>
            <a:pPr marL="628650" lvl="1" indent="-171450">
              <a:lnSpc>
                <a:spcPct val="110000"/>
              </a:lnSpc>
              <a:spcBef>
                <a:spcPts val="500"/>
              </a:spcBef>
              <a:buFont typeface="Arial"/>
              <a:buChar char="•"/>
            </a:pPr>
            <a:r>
              <a:rPr lang="en-US" dirty="0"/>
              <a:t>Mike M L.</a:t>
            </a:r>
            <a:endParaRPr lang="en-US" dirty="0">
              <a:ea typeface="Calibri"/>
              <a:cs typeface="Calibri"/>
            </a:endParaRPr>
          </a:p>
          <a:p>
            <a:pPr marL="628650" lvl="1" indent="-171450">
              <a:lnSpc>
                <a:spcPct val="110000"/>
              </a:lnSpc>
              <a:spcBef>
                <a:spcPts val="500"/>
              </a:spcBef>
              <a:buFont typeface="Arial"/>
              <a:buChar char="•"/>
            </a:pPr>
            <a:r>
              <a:rPr lang="en-US" dirty="0"/>
              <a:t>Maryland N.</a:t>
            </a:r>
            <a:endParaRPr lang="en-US" dirty="0">
              <a:ea typeface="Calibri"/>
              <a:cs typeface="Calibri"/>
            </a:endParaRPr>
          </a:p>
          <a:p>
            <a:pPr marL="628650" lvl="1" indent="-171450">
              <a:lnSpc>
                <a:spcPct val="110000"/>
              </a:lnSpc>
              <a:spcBef>
                <a:spcPts val="500"/>
              </a:spcBef>
              <a:buFont typeface="Arial"/>
              <a:buChar char="•"/>
            </a:pPr>
            <a:r>
              <a:rPr lang="en-US" dirty="0"/>
              <a:t>Lupita YM</a:t>
            </a:r>
            <a:endParaRPr lang="en-US" dirty="0">
              <a:ea typeface="Calibri"/>
              <a:cs typeface="Calibri"/>
            </a:endParaRPr>
          </a:p>
          <a:p>
            <a:pPr marL="628650" lvl="1" indent="-171450">
              <a:lnSpc>
                <a:spcPct val="110000"/>
              </a:lnSpc>
              <a:spcBef>
                <a:spcPts val="500"/>
              </a:spcBef>
              <a:buFont typeface="Arial"/>
              <a:buChar char="•"/>
            </a:pPr>
            <a:r>
              <a:rPr lang="en-US" dirty="0"/>
              <a:t>Theresa</a:t>
            </a:r>
            <a:endParaRPr lang="en-US" dirty="0">
              <a:ea typeface="Calibri"/>
              <a:cs typeface="Calibri"/>
            </a:endParaRPr>
          </a:p>
          <a:p>
            <a:pPr marL="628650" lvl="1" indent="-171450">
              <a:lnSpc>
                <a:spcPct val="110000"/>
              </a:lnSpc>
              <a:spcBef>
                <a:spcPts val="500"/>
              </a:spcBef>
              <a:buFont typeface="Arial"/>
              <a:buChar char="•"/>
            </a:pPr>
            <a:r>
              <a:rPr lang="en-US" dirty="0"/>
              <a:t>Aarin</a:t>
            </a:r>
            <a:endParaRPr lang="en-US" dirty="0">
              <a:ea typeface="Calibri"/>
              <a:cs typeface="Calibri"/>
            </a:endParaRPr>
          </a:p>
          <a:p>
            <a:pPr marL="628650" lvl="1" indent="-171450">
              <a:lnSpc>
                <a:spcPct val="110000"/>
              </a:lnSpc>
              <a:spcBef>
                <a:spcPts val="500"/>
              </a:spcBef>
              <a:buFont typeface="Arial"/>
              <a:buChar char="•"/>
            </a:pPr>
            <a:r>
              <a:rPr lang="en-US" dirty="0"/>
              <a:t>Jim</a:t>
            </a:r>
            <a:endParaRPr lang="en-US" dirty="0">
              <a:ea typeface="Calibri"/>
              <a:cs typeface="Calibri"/>
            </a:endParaRPr>
          </a:p>
          <a:p>
            <a:pPr marL="628650" lvl="1" indent="-171450">
              <a:lnSpc>
                <a:spcPct val="110000"/>
              </a:lnSpc>
              <a:spcBef>
                <a:spcPts val="500"/>
              </a:spcBef>
              <a:buFont typeface="Arial"/>
              <a:buChar char="•"/>
            </a:pPr>
            <a:r>
              <a:rPr lang="en-US" dirty="0"/>
              <a:t>Geene D
Original Content:
Geene D.
Newsletter Ad Hoc Committee Members:
Mike L., Erin, Jan, Dave K, and Bud W.
Sooz B., John B., John K., Debbie B., and Mike L.
Maryland N., Lupita YM., Theresa, Aarin, Jim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B34A7BE1-13F0-4F0F-9A22-8DC60A4E0129}" type="slidenum">
              <a:t>2</a:t>
            </a:fld>
            <a:endParaRPr lang="en-US"/>
          </a:p>
        </p:txBody>
      </p:sp>
    </p:spTree>
    <p:extLst>
      <p:ext uri="{BB962C8B-B14F-4D97-AF65-F5344CB8AC3E}">
        <p14:creationId xmlns:p14="http://schemas.microsoft.com/office/powerpoint/2010/main" val="2984772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3</a:t>
            </a:fld>
            <a:endParaRPr lang="en-US"/>
          </a:p>
        </p:txBody>
      </p:sp>
    </p:spTree>
    <p:extLst>
      <p:ext uri="{BB962C8B-B14F-4D97-AF65-F5344CB8AC3E}">
        <p14:creationId xmlns:p14="http://schemas.microsoft.com/office/powerpoint/2010/main" val="2933985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4</a:t>
            </a:fld>
            <a:endParaRPr lang="en-US"/>
          </a:p>
        </p:txBody>
      </p:sp>
    </p:spTree>
    <p:extLst>
      <p:ext uri="{BB962C8B-B14F-4D97-AF65-F5344CB8AC3E}">
        <p14:creationId xmlns:p14="http://schemas.microsoft.com/office/powerpoint/2010/main" val="1759679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5</a:t>
            </a:fld>
            <a:endParaRPr lang="en-US"/>
          </a:p>
        </p:txBody>
      </p:sp>
    </p:spTree>
    <p:extLst>
      <p:ext uri="{BB962C8B-B14F-4D97-AF65-F5344CB8AC3E}">
        <p14:creationId xmlns:p14="http://schemas.microsoft.com/office/powerpoint/2010/main" val="1859213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6</a:t>
            </a:fld>
            <a:endParaRPr lang="en-US"/>
          </a:p>
        </p:txBody>
      </p:sp>
    </p:spTree>
    <p:extLst>
      <p:ext uri="{BB962C8B-B14F-4D97-AF65-F5344CB8AC3E}">
        <p14:creationId xmlns:p14="http://schemas.microsoft.com/office/powerpoint/2010/main" val="2772930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7</a:t>
            </a:fld>
            <a:endParaRPr lang="en-US"/>
          </a:p>
        </p:txBody>
      </p:sp>
    </p:spTree>
    <p:extLst>
      <p:ext uri="{BB962C8B-B14F-4D97-AF65-F5344CB8AC3E}">
        <p14:creationId xmlns:p14="http://schemas.microsoft.com/office/powerpoint/2010/main" val="384539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8</a:t>
            </a:fld>
            <a:endParaRPr lang="en-US"/>
          </a:p>
        </p:txBody>
      </p:sp>
    </p:spTree>
    <p:extLst>
      <p:ext uri="{BB962C8B-B14F-4D97-AF65-F5344CB8AC3E}">
        <p14:creationId xmlns:p14="http://schemas.microsoft.com/office/powerpoint/2010/main" val="2237009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75ED40-2A50-4532-A3A4-0DAA1E13BF85}" type="slidenum">
              <a:rPr lang="en-US" smtClean="0"/>
              <a:t>9</a:t>
            </a:fld>
            <a:endParaRPr lang="en-US"/>
          </a:p>
        </p:txBody>
      </p:sp>
    </p:spTree>
    <p:extLst>
      <p:ext uri="{BB962C8B-B14F-4D97-AF65-F5344CB8AC3E}">
        <p14:creationId xmlns:p14="http://schemas.microsoft.com/office/powerpoint/2010/main" val="1180630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7/11/2025</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10622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F4E5243-F52A-4D37-9694-EB26C6C31910}" type="datetimeFigureOut">
              <a:rPr lang="en-US" dirty="0"/>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17460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A77B6E1-634A-48DC-9E8B-D894023267EF}" type="datetimeFigureOut">
              <a:rPr lang="en-US" dirty="0"/>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34793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B2D3E9E-A95C-48F2-B4BF-A71542E0BE9A}" type="datetimeFigureOut">
              <a:rPr lang="en-US" dirty="0"/>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776335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954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12952B5-7A2F-4CC8-B7CE-9234E21C2837}" type="datetimeFigureOut">
              <a:rPr lang="en-US" dirty="0"/>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86593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E1DA07A-9201-4B4B-BAF2-015AFA30F520}" type="datetimeFigureOut">
              <a:rPr lang="en-US" dirty="0"/>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478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3D7E00A-486F-4252-8B1D-E32645521F49}" type="datetimeFigureOut">
              <a:rPr lang="en-US" dirty="0"/>
              <a:t>7/11/2025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2428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7/11/2025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70306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dirty="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6546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7/11/2025</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5052165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7/11/2025</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1461257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aa.org/sites/default/files/literature/M-48i_0924.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CC18444-DEEB-1E1D-B18D-8A11AA2524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4149" r="25406" b="-1"/>
          <a:stretch>
            <a:fillRect/>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AF7908A-DA11-10BA-5954-937FA1289FEE}"/>
              </a:ext>
            </a:extLst>
          </p:cNvPr>
          <p:cNvPicPr>
            <a:picLocks noChangeAspect="1"/>
          </p:cNvPicPr>
          <p:nvPr/>
        </p:nvPicPr>
        <p:blipFill>
          <a:blip r:embed="rId4"/>
          <a:srcRect r="-2" b="21530"/>
          <a:stretch>
            <a:fillRect/>
          </a:stretch>
        </p:blipFill>
        <p:spPr>
          <a:xfrm>
            <a:off x="6095980" y="10"/>
            <a:ext cx="6096000" cy="6857990"/>
          </a:xfrm>
          <a:prstGeom prst="rect">
            <a:avLst/>
          </a:prstGeom>
        </p:spPr>
      </p:pic>
      <p:sp>
        <p:nvSpPr>
          <p:cNvPr id="2073" name="Rectangle 2072">
            <a:extLst>
              <a:ext uri="{FF2B5EF4-FFF2-40B4-BE49-F238E27FC236}">
                <a16:creationId xmlns:a16="http://schemas.microsoft.com/office/drawing/2014/main" id="{79C3ED0B-6ED7-41AD-B7E6-02D817001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2800" y="1707475"/>
            <a:ext cx="5486400" cy="3443050"/>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ACD07C-190E-5810-87AB-4A1121887050}"/>
              </a:ext>
            </a:extLst>
          </p:cNvPr>
          <p:cNvSpPr>
            <a:spLocks noGrp="1"/>
          </p:cNvSpPr>
          <p:nvPr>
            <p:ph type="ctrTitle"/>
          </p:nvPr>
        </p:nvSpPr>
        <p:spPr>
          <a:xfrm>
            <a:off x="3707642" y="2007879"/>
            <a:ext cx="4776716" cy="2617284"/>
          </a:xfrm>
        </p:spPr>
        <p:txBody>
          <a:bodyPr>
            <a:normAutofit fontScale="90000"/>
          </a:bodyPr>
          <a:lstStyle/>
          <a:p>
            <a:pPr algn="ctr"/>
            <a:r>
              <a:rPr lang="en-US" sz="4400" dirty="0"/>
              <a:t> Newsletter </a:t>
            </a:r>
            <a:br>
              <a:rPr lang="en-US" sz="4400" dirty="0"/>
            </a:br>
            <a:r>
              <a:rPr lang="en-US" sz="4400" dirty="0"/>
              <a:t>Ad Hoc Committee</a:t>
            </a:r>
            <a:br>
              <a:rPr lang="en-US" sz="4400" dirty="0"/>
            </a:br>
            <a:r>
              <a:rPr lang="en-US" sz="4400" dirty="0"/>
              <a:t>Supplemental Report</a:t>
            </a:r>
            <a:br>
              <a:rPr lang="en-US" sz="4400" dirty="0"/>
            </a:br>
            <a:br>
              <a:rPr lang="en-US" sz="4400" dirty="0"/>
            </a:br>
            <a:r>
              <a:rPr lang="en-US" sz="4400" dirty="0"/>
              <a:t>news@johnbarry.com</a:t>
            </a:r>
          </a:p>
        </p:txBody>
      </p:sp>
    </p:spTree>
    <p:extLst>
      <p:ext uri="{BB962C8B-B14F-4D97-AF65-F5344CB8AC3E}">
        <p14:creationId xmlns:p14="http://schemas.microsoft.com/office/powerpoint/2010/main" val="253978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765406-6D19-8229-DB60-1C0F0D602F70}"/>
            </a:ext>
          </a:extLst>
        </p:cNvPr>
        <p:cNvGrpSpPr/>
        <p:nvPr/>
      </p:nvGrpSpPr>
      <p:grpSpPr>
        <a:xfrm>
          <a:off x="0" y="0"/>
          <a:ext cx="0" cy="0"/>
          <a:chOff x="0" y="0"/>
          <a:chExt cx="0" cy="0"/>
        </a:xfrm>
      </p:grpSpPr>
      <p:pic>
        <p:nvPicPr>
          <p:cNvPr id="4098" name="Picture 2" descr="Thumbnail Image An image comparing the fiscal analysis of printed and digital newsletters. The image should have a clear and engaging layout with the title 'Let's Chat About Money'. On one side, depict the printed newsletter with a cost of $35,644.06 per year, and on the other side, show the digital newsletter with a cost of $1,495 per year (with an additional $1,094.00 startup cost in the first year). Use shades of green to represent money and financial savings.">
            <a:extLst>
              <a:ext uri="{FF2B5EF4-FFF2-40B4-BE49-F238E27FC236}">
                <a16:creationId xmlns:a16="http://schemas.microsoft.com/office/drawing/2014/main" id="{FC8B8786-911C-AD30-D255-C38E9033BA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478" r="4633"/>
          <a:stretch>
            <a:fillRect/>
          </a:stretch>
        </p:blipFill>
        <p:spPr bwMode="auto">
          <a:xfrm>
            <a:off x="5" y="10"/>
            <a:ext cx="609600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humbnail Image A group of people standing around talking with each other, using shades of green. The scene should be lively and engaging, capturing the essence of communication and interaction.">
            <a:extLst>
              <a:ext uri="{FF2B5EF4-FFF2-40B4-BE49-F238E27FC236}">
                <a16:creationId xmlns:a16="http://schemas.microsoft.com/office/drawing/2014/main" id="{D68AE9C5-E09A-3B5E-B37B-9D8282EA62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611" r="1500"/>
          <a:stretch>
            <a:fillRect/>
          </a:stretch>
        </p:blipFill>
        <p:spPr bwMode="auto">
          <a:xfrm>
            <a:off x="6096005" y="10"/>
            <a:ext cx="6095999"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727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85162B-5E21-ECE2-6930-41D003718554}"/>
              </a:ext>
            </a:extLst>
          </p:cNvPr>
          <p:cNvSpPr>
            <a:spLocks noGrp="1"/>
          </p:cNvSpPr>
          <p:nvPr>
            <p:ph type="title"/>
          </p:nvPr>
        </p:nvSpPr>
        <p:spPr>
          <a:xfrm>
            <a:off x="657224" y="936711"/>
            <a:ext cx="2988265" cy="4984578"/>
          </a:xfrm>
        </p:spPr>
        <p:txBody>
          <a:bodyPr>
            <a:normAutofit/>
          </a:bodyPr>
          <a:lstStyle/>
          <a:p>
            <a:r>
              <a:rPr lang="en-US" sz="4400" dirty="0">
                <a:solidFill>
                  <a:srgbClr val="FFFFFF"/>
                </a:solidFill>
              </a:rPr>
              <a:t>Cost</a:t>
            </a:r>
            <a:br>
              <a:rPr lang="en-US" sz="4400" dirty="0">
                <a:solidFill>
                  <a:srgbClr val="FFFFFF"/>
                </a:solidFill>
              </a:rPr>
            </a:br>
            <a:r>
              <a:rPr lang="en-US" sz="4400" dirty="0">
                <a:solidFill>
                  <a:srgbClr val="FFFFFF"/>
                </a:solidFill>
              </a:rPr>
              <a:t>Printed Newsletter – est. - </a:t>
            </a:r>
            <a:r>
              <a:rPr lang="en-US" sz="4400" b="1" dirty="0">
                <a:solidFill>
                  <a:srgbClr val="FFFFFF"/>
                </a:solidFill>
              </a:rPr>
              <a:t>$35,644.06 </a:t>
            </a:r>
            <a:endParaRPr lang="en-US" sz="4400" dirty="0">
              <a:solidFill>
                <a:srgbClr val="FFFFFF"/>
              </a:solidFill>
            </a:endParaRPr>
          </a:p>
        </p:txBody>
      </p:sp>
      <p:sp>
        <p:nvSpPr>
          <p:cNvPr id="3" name="Content Placeholder 2">
            <a:extLst>
              <a:ext uri="{FF2B5EF4-FFF2-40B4-BE49-F238E27FC236}">
                <a16:creationId xmlns:a16="http://schemas.microsoft.com/office/drawing/2014/main" id="{36E73B08-8CC5-E41C-5690-8D96D00975C9}"/>
              </a:ext>
            </a:extLst>
          </p:cNvPr>
          <p:cNvSpPr>
            <a:spLocks noGrp="1"/>
          </p:cNvSpPr>
          <p:nvPr>
            <p:ph idx="1"/>
          </p:nvPr>
        </p:nvSpPr>
        <p:spPr>
          <a:xfrm>
            <a:off x="4614389" y="936711"/>
            <a:ext cx="6815992" cy="4984578"/>
          </a:xfrm>
        </p:spPr>
        <p:txBody>
          <a:bodyPr anchor="ctr">
            <a:normAutofit/>
          </a:bodyPr>
          <a:lstStyle/>
          <a:p>
            <a:r>
              <a:rPr lang="en-US" sz="2200" b="1"/>
              <a:t>Printed Newsletter Cost Include:</a:t>
            </a:r>
            <a:endParaRPr lang="en-US" sz="2200"/>
          </a:p>
          <a:p>
            <a:r>
              <a:rPr lang="en-US" sz="2200"/>
              <a:t>The Ad hoc committee explored other options and formats of printing and found no other print options that would reduce costs.</a:t>
            </a:r>
          </a:p>
          <a:p>
            <a:r>
              <a:rPr lang="en-US" sz="2200"/>
              <a:t>Items that make up the full cost include:</a:t>
            </a:r>
          </a:p>
          <a:p>
            <a:pPr lvl="0"/>
            <a:r>
              <a:rPr lang="en-US" sz="2200" b="1"/>
              <a:t>Printing the newsletter</a:t>
            </a:r>
            <a:endParaRPr lang="en-US" sz="2200"/>
          </a:p>
          <a:p>
            <a:pPr lvl="0"/>
            <a:r>
              <a:rPr lang="en-US" sz="2200" b="1"/>
              <a:t>Postage </a:t>
            </a:r>
            <a:endParaRPr lang="en-US" sz="2200"/>
          </a:p>
          <a:p>
            <a:r>
              <a:rPr lang="en-US" sz="2200" b="1"/>
              <a:t>Additional cost not factored into the annual cost is Spanish Translation &amp; Printing (4x/year):</a:t>
            </a:r>
            <a:endParaRPr lang="en-US" sz="2200"/>
          </a:p>
          <a:p>
            <a:r>
              <a:rPr lang="en-US" sz="2200"/>
              <a:t>Translation: ~$950 per issue</a:t>
            </a:r>
          </a:p>
          <a:p>
            <a:r>
              <a:rPr lang="en-US" sz="2200"/>
              <a:t>Printing: ~$900 per issue</a:t>
            </a:r>
          </a:p>
          <a:p>
            <a:r>
              <a:rPr lang="en-US" sz="2200"/>
              <a:t>Total: ~$7,400 annually</a:t>
            </a:r>
          </a:p>
          <a:p>
            <a:endParaRPr lang="en-US" sz="2200"/>
          </a:p>
        </p:txBody>
      </p:sp>
    </p:spTree>
    <p:extLst>
      <p:ext uri="{BB962C8B-B14F-4D97-AF65-F5344CB8AC3E}">
        <p14:creationId xmlns:p14="http://schemas.microsoft.com/office/powerpoint/2010/main" val="1361675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28057-6C24-44DF-317A-BDD2A047C48C}"/>
              </a:ext>
            </a:extLst>
          </p:cNvPr>
          <p:cNvSpPr>
            <a:spLocks noGrp="1"/>
          </p:cNvSpPr>
          <p:nvPr>
            <p:ph type="title"/>
          </p:nvPr>
        </p:nvSpPr>
        <p:spPr>
          <a:xfrm>
            <a:off x="657224" y="499533"/>
            <a:ext cx="10772775" cy="1658198"/>
          </a:xfrm>
        </p:spPr>
        <p:txBody>
          <a:bodyPr>
            <a:normAutofit/>
          </a:bodyPr>
          <a:lstStyle/>
          <a:p>
            <a:r>
              <a:rPr lang="en-US" dirty="0">
                <a:ea typeface="Calibri Light"/>
                <a:cs typeface="Calibri Light"/>
              </a:rPr>
              <a:t>Newsletter Printing and Mailing </a:t>
            </a:r>
            <a:br>
              <a:rPr lang="en-US" dirty="0">
                <a:ea typeface="Calibri Light"/>
                <a:cs typeface="Calibri Light"/>
              </a:rPr>
            </a:br>
            <a:r>
              <a:rPr lang="en-US" sz="2700" dirty="0">
                <a:ea typeface="Calibri Light"/>
                <a:cs typeface="Calibri Light"/>
              </a:rPr>
              <a:t>Expenses  for 2025 – has a cap of spending of $20,000</a:t>
            </a:r>
            <a:endParaRPr lang="en-US" sz="2700" dirty="0"/>
          </a:p>
        </p:txBody>
      </p:sp>
      <p:graphicFrame>
        <p:nvGraphicFramePr>
          <p:cNvPr id="6" name="Content Placeholder 5">
            <a:extLst>
              <a:ext uri="{FF2B5EF4-FFF2-40B4-BE49-F238E27FC236}">
                <a16:creationId xmlns:a16="http://schemas.microsoft.com/office/drawing/2014/main" id="{F2395875-EBD2-F839-0C15-0356B68200E8}"/>
              </a:ext>
            </a:extLst>
          </p:cNvPr>
          <p:cNvGraphicFramePr>
            <a:graphicFrameLocks noGrp="1"/>
          </p:cNvGraphicFramePr>
          <p:nvPr>
            <p:ph idx="1"/>
          </p:nvPr>
        </p:nvGraphicFramePr>
        <p:xfrm>
          <a:off x="676275" y="2691718"/>
          <a:ext cx="10753729" cy="3444587"/>
        </p:xfrm>
        <a:graphic>
          <a:graphicData uri="http://schemas.openxmlformats.org/drawingml/2006/table">
            <a:tbl>
              <a:tblPr firstRow="1" firstCol="1" bandRow="1">
                <a:noFill/>
                <a:tableStyleId>{5C22544A-7EE6-4342-B048-85BDC9FD1C3A}</a:tableStyleId>
              </a:tblPr>
              <a:tblGrid>
                <a:gridCol w="2371929">
                  <a:extLst>
                    <a:ext uri="{9D8B030D-6E8A-4147-A177-3AD203B41FA5}">
                      <a16:colId xmlns:a16="http://schemas.microsoft.com/office/drawing/2014/main" val="812560369"/>
                    </a:ext>
                  </a:extLst>
                </a:gridCol>
                <a:gridCol w="1676360">
                  <a:extLst>
                    <a:ext uri="{9D8B030D-6E8A-4147-A177-3AD203B41FA5}">
                      <a16:colId xmlns:a16="http://schemas.microsoft.com/office/drawing/2014/main" val="4166775034"/>
                    </a:ext>
                  </a:extLst>
                </a:gridCol>
                <a:gridCol w="1676360">
                  <a:extLst>
                    <a:ext uri="{9D8B030D-6E8A-4147-A177-3AD203B41FA5}">
                      <a16:colId xmlns:a16="http://schemas.microsoft.com/office/drawing/2014/main" val="1251354759"/>
                    </a:ext>
                  </a:extLst>
                </a:gridCol>
                <a:gridCol w="1676360">
                  <a:extLst>
                    <a:ext uri="{9D8B030D-6E8A-4147-A177-3AD203B41FA5}">
                      <a16:colId xmlns:a16="http://schemas.microsoft.com/office/drawing/2014/main" val="473728752"/>
                    </a:ext>
                  </a:extLst>
                </a:gridCol>
                <a:gridCol w="1676360">
                  <a:extLst>
                    <a:ext uri="{9D8B030D-6E8A-4147-A177-3AD203B41FA5}">
                      <a16:colId xmlns:a16="http://schemas.microsoft.com/office/drawing/2014/main" val="1079855384"/>
                    </a:ext>
                  </a:extLst>
                </a:gridCol>
                <a:gridCol w="1676360">
                  <a:extLst>
                    <a:ext uri="{9D8B030D-6E8A-4147-A177-3AD203B41FA5}">
                      <a16:colId xmlns:a16="http://schemas.microsoft.com/office/drawing/2014/main" val="4120620353"/>
                    </a:ext>
                  </a:extLst>
                </a:gridCol>
              </a:tblGrid>
              <a:tr h="700587">
                <a:tc gridSpan="5">
                  <a:txBody>
                    <a:bodyPr/>
                    <a:lstStyle/>
                    <a:p>
                      <a:pPr algn="ctr">
                        <a:buNone/>
                      </a:pPr>
                      <a:r>
                        <a:rPr lang="en-US" sz="2200" b="1" kern="0">
                          <a:solidFill>
                            <a:schemeClr val="tx1">
                              <a:lumMod val="75000"/>
                              <a:lumOff val="25000"/>
                            </a:schemeClr>
                          </a:solidFill>
                          <a:effectLst/>
                          <a:ea typeface="Times New Roman" panose="02020603050405020304" pitchFamily="18" charset="0"/>
                          <a:cs typeface="Arial"/>
                        </a:rPr>
                        <a:t>Newsletter Printing &amp; Mailing Expenses  </a:t>
                      </a:r>
                      <a:endParaRPr lang="en-US" sz="2200" b="1">
                        <a:solidFill>
                          <a:schemeClr val="tx1">
                            <a:lumMod val="75000"/>
                            <a:lumOff val="25000"/>
                          </a:schemeClr>
                        </a:solidFill>
                        <a:effectLst/>
                      </a:endParaRPr>
                    </a:p>
                  </a:txBody>
                  <a:tcPr marL="273666" marR="164200" marT="164200" marB="164200" anchor="b">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buNone/>
                      </a:pPr>
                      <a:r>
                        <a:rPr lang="en-US" sz="2200" kern="0" dirty="0">
                          <a:solidFill>
                            <a:schemeClr val="tx1">
                              <a:lumMod val="75000"/>
                              <a:lumOff val="25000"/>
                            </a:schemeClr>
                          </a:solidFill>
                          <a:effectLst/>
                          <a:ea typeface="Times New Roman" panose="02020603050405020304" pitchFamily="18" charset="0"/>
                          <a:cs typeface="Arial"/>
                        </a:rPr>
                        <a:t> </a:t>
                      </a:r>
                      <a:endParaRPr lang="en-US" sz="2200" dirty="0">
                        <a:solidFill>
                          <a:schemeClr val="tx1">
                            <a:lumMod val="75000"/>
                            <a:lumOff val="25000"/>
                          </a:schemeClr>
                        </a:solidFill>
                        <a:effectLst/>
                        <a:cs typeface="Arial"/>
                      </a:endParaRPr>
                    </a:p>
                  </a:txBody>
                  <a:tcPr marL="273666" marR="164200" marT="164200" marB="164200" anchor="b">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2040919158"/>
                  </a:ext>
                </a:extLst>
              </a:tr>
              <a:tr h="839244">
                <a:tc>
                  <a:txBody>
                    <a:bodyPr/>
                    <a:lstStyle/>
                    <a:p>
                      <a:pPr>
                        <a:buNone/>
                      </a:pPr>
                      <a:endParaRPr lang="en-US" sz="1700" b="1" dirty="0">
                        <a:solidFill>
                          <a:schemeClr val="tx1">
                            <a:lumMod val="75000"/>
                            <a:lumOff val="25000"/>
                          </a:schemeClr>
                        </a:solidFill>
                        <a:effectLst/>
                        <a:cs typeface="Arial"/>
                      </a:endParaRPr>
                    </a:p>
                  </a:txBody>
                  <a:tcPr marL="273666" marR="142307" marT="142307" marB="142307" anchor="b">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a:txBody>
                    <a:bodyPr/>
                    <a:lstStyle/>
                    <a:p>
                      <a:pPr algn="ctr">
                        <a:buNone/>
                      </a:pPr>
                      <a:r>
                        <a:rPr lang="en-US" sz="1700" b="1" kern="0" dirty="0">
                          <a:solidFill>
                            <a:schemeClr val="tx1">
                              <a:lumMod val="75000"/>
                              <a:lumOff val="25000"/>
                            </a:schemeClr>
                          </a:solidFill>
                          <a:effectLst/>
                          <a:ea typeface="Times New Roman" panose="02020603050405020304" pitchFamily="18" charset="0"/>
                          <a:cs typeface="Arial"/>
                        </a:rPr>
                        <a:t>2021</a:t>
                      </a:r>
                      <a:endParaRPr lang="en-US" sz="1700" dirty="0">
                        <a:solidFill>
                          <a:schemeClr val="tx1">
                            <a:lumMod val="75000"/>
                            <a:lumOff val="25000"/>
                          </a:schemeClr>
                        </a:solidFill>
                        <a:effectLst/>
                        <a:cs typeface="Arial"/>
                      </a:endParaRPr>
                    </a:p>
                  </a:txBody>
                  <a:tcPr marL="273666" marR="142307" marT="142307" marB="142307" anchor="b">
                    <a:lnL w="19050" cap="flat" cmpd="sng" algn="ctr">
                      <a:solidFill>
                        <a:srgbClr val="FFFFFF"/>
                      </a:solid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algn="ctr">
                        <a:buNone/>
                      </a:pPr>
                      <a:r>
                        <a:rPr lang="en-US" sz="1700" b="1" kern="0" dirty="0">
                          <a:solidFill>
                            <a:schemeClr val="tx1">
                              <a:lumMod val="75000"/>
                              <a:lumOff val="25000"/>
                            </a:schemeClr>
                          </a:solidFill>
                          <a:effectLst/>
                          <a:ea typeface="Times New Roman" panose="02020603050405020304" pitchFamily="18" charset="0"/>
                          <a:cs typeface="Arial"/>
                        </a:rPr>
                        <a:t>2022</a:t>
                      </a:r>
                      <a:endParaRPr lang="en-US" sz="1700" dirty="0">
                        <a:solidFill>
                          <a:schemeClr val="tx1">
                            <a:lumMod val="75000"/>
                            <a:lumOff val="25000"/>
                          </a:schemeClr>
                        </a:solidFill>
                        <a:effectLst/>
                        <a:cs typeface="Arial"/>
                      </a:endParaRPr>
                    </a:p>
                  </a:txBody>
                  <a:tcPr marL="273666" marR="142307" marT="142307" marB="142307" anchor="b">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algn="ctr">
                        <a:buNone/>
                      </a:pPr>
                      <a:r>
                        <a:rPr lang="en-US" sz="1700" b="1" kern="0" dirty="0">
                          <a:solidFill>
                            <a:schemeClr val="tx1">
                              <a:lumMod val="75000"/>
                              <a:lumOff val="25000"/>
                            </a:schemeClr>
                          </a:solidFill>
                          <a:effectLst/>
                          <a:ea typeface="Times New Roman" panose="02020603050405020304" pitchFamily="18" charset="0"/>
                          <a:cs typeface="Arial"/>
                        </a:rPr>
                        <a:t>2023</a:t>
                      </a:r>
                      <a:endParaRPr lang="en-US" sz="1700" dirty="0">
                        <a:solidFill>
                          <a:schemeClr val="tx1">
                            <a:lumMod val="75000"/>
                            <a:lumOff val="25000"/>
                          </a:schemeClr>
                        </a:solidFill>
                        <a:effectLst/>
                        <a:cs typeface="Arial"/>
                      </a:endParaRPr>
                    </a:p>
                  </a:txBody>
                  <a:tcPr marL="273666" marR="142307" marT="142307" marB="142307" anchor="b">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algn="ctr">
                        <a:buNone/>
                      </a:pPr>
                      <a:r>
                        <a:rPr lang="en-US" sz="1700" b="1" kern="0" dirty="0">
                          <a:solidFill>
                            <a:schemeClr val="tx1">
                              <a:lumMod val="75000"/>
                              <a:lumOff val="25000"/>
                            </a:schemeClr>
                          </a:solidFill>
                          <a:effectLst/>
                          <a:ea typeface="Times New Roman" panose="02020603050405020304" pitchFamily="18" charset="0"/>
                          <a:cs typeface="Arial"/>
                        </a:rPr>
                        <a:t>2024</a:t>
                      </a:r>
                      <a:endParaRPr lang="en-US" sz="1700" dirty="0">
                        <a:solidFill>
                          <a:schemeClr val="tx1">
                            <a:lumMod val="75000"/>
                            <a:lumOff val="25000"/>
                          </a:schemeClr>
                        </a:solidFill>
                        <a:effectLst/>
                        <a:cs typeface="Arial"/>
                      </a:endParaRPr>
                    </a:p>
                  </a:txBody>
                  <a:tcPr marL="273666" marR="142307" marT="142307" marB="142307" anchor="b">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algn="ctr">
                        <a:buNone/>
                      </a:pPr>
                      <a:r>
                        <a:rPr lang="en-US" sz="1700" b="1" kern="0" dirty="0">
                          <a:solidFill>
                            <a:schemeClr val="tx1">
                              <a:lumMod val="75000"/>
                              <a:lumOff val="25000"/>
                            </a:schemeClr>
                          </a:solidFill>
                          <a:effectLst/>
                          <a:cs typeface="Arial"/>
                        </a:rPr>
                        <a:t>Projected</a:t>
                      </a:r>
                      <a:endParaRPr lang="en-US" sz="1700" dirty="0">
                        <a:solidFill>
                          <a:schemeClr val="tx1">
                            <a:lumMod val="75000"/>
                            <a:lumOff val="25000"/>
                          </a:schemeClr>
                        </a:solidFill>
                        <a:effectLst/>
                      </a:endParaRPr>
                    </a:p>
                    <a:p>
                      <a:pPr lvl="0" algn="ctr">
                        <a:buNone/>
                      </a:pPr>
                      <a:r>
                        <a:rPr lang="en-US" sz="1700" b="1" kern="0" dirty="0">
                          <a:solidFill>
                            <a:schemeClr val="tx1">
                              <a:lumMod val="75000"/>
                              <a:lumOff val="25000"/>
                            </a:schemeClr>
                          </a:solidFill>
                          <a:effectLst/>
                          <a:cs typeface="Arial"/>
                        </a:rPr>
                        <a:t>Estimated</a:t>
                      </a:r>
                      <a:endParaRPr lang="en-US" sz="1700" dirty="0">
                        <a:solidFill>
                          <a:schemeClr val="tx1">
                            <a:lumMod val="75000"/>
                            <a:lumOff val="25000"/>
                          </a:schemeClr>
                        </a:solidFill>
                        <a:effectLst/>
                      </a:endParaRPr>
                    </a:p>
                    <a:p>
                      <a:pPr algn="ctr">
                        <a:buNone/>
                      </a:pPr>
                      <a:r>
                        <a:rPr lang="en-US" sz="1700" b="1" kern="0" dirty="0">
                          <a:solidFill>
                            <a:schemeClr val="tx1">
                              <a:lumMod val="75000"/>
                              <a:lumOff val="25000"/>
                            </a:schemeClr>
                          </a:solidFill>
                          <a:effectLst/>
                          <a:ea typeface="Times New Roman" panose="02020603050405020304" pitchFamily="18" charset="0"/>
                          <a:cs typeface="Arial"/>
                        </a:rPr>
                        <a:t>2025 without CAP </a:t>
                      </a:r>
                      <a:endParaRPr lang="en-US" sz="1700" dirty="0">
                        <a:solidFill>
                          <a:schemeClr val="tx1">
                            <a:lumMod val="75000"/>
                            <a:lumOff val="25000"/>
                          </a:schemeClr>
                        </a:solidFill>
                        <a:effectLst/>
                        <a:cs typeface="Arial"/>
                      </a:endParaRPr>
                    </a:p>
                  </a:txBody>
                  <a:tcPr marL="273666" marR="142307" marT="142307" marB="142307" anchor="b">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1084417073"/>
                  </a:ext>
                </a:extLst>
              </a:tr>
              <a:tr h="583822">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TOTAL</a:t>
                      </a:r>
                      <a:endParaRPr lang="en-US" sz="1700" b="1">
                        <a:solidFill>
                          <a:schemeClr val="tx1">
                            <a:lumMod val="75000"/>
                            <a:lumOff val="25000"/>
                          </a:schemeClr>
                        </a:solidFill>
                        <a:effectLst/>
                      </a:endParaRPr>
                    </a:p>
                  </a:txBody>
                  <a:tcPr marL="273666" marR="142307" marT="142307" marB="142307" anchor="b">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 $13,053.70 </a:t>
                      </a:r>
                      <a:endParaRPr lang="en-US" sz="1700">
                        <a:solidFill>
                          <a:schemeClr val="tx1">
                            <a:lumMod val="75000"/>
                            <a:lumOff val="25000"/>
                          </a:schemeClr>
                        </a:solidFill>
                        <a:effectLst/>
                      </a:endParaRPr>
                    </a:p>
                  </a:txBody>
                  <a:tcPr marL="273666" marR="142307" marT="142307" marB="142307" anchor="b">
                    <a:lnL w="19050" cap="flat" cmpd="sng" algn="ctr">
                      <a:solidFill>
                        <a:srgbClr val="FFFFFF"/>
                      </a:solid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 $14,514.52 </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 $22,946.87 </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 $29,709.22 </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 $35,644.06 </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160156768"/>
                  </a:ext>
                </a:extLst>
              </a:tr>
              <a:tr h="839244">
                <a:tc>
                  <a:txBody>
                    <a:bodyPr/>
                    <a:lstStyle/>
                    <a:p>
                      <a:pP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Percent of Annual Expenses</a:t>
                      </a:r>
                      <a:endParaRPr lang="en-US" sz="1700" b="1">
                        <a:solidFill>
                          <a:schemeClr val="tx1">
                            <a:lumMod val="75000"/>
                            <a:lumOff val="25000"/>
                          </a:schemeClr>
                        </a:solidFill>
                        <a:effectLst/>
                      </a:endParaRPr>
                    </a:p>
                  </a:txBody>
                  <a:tcPr marL="273666" marR="142307" marT="142307" marB="142307" anchor="b">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a:txBody>
                    <a:bodyPr/>
                    <a:lstStyle/>
                    <a:p>
                      <a:pPr algn="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9%</a:t>
                      </a:r>
                      <a:endParaRPr lang="en-US" sz="1700">
                        <a:solidFill>
                          <a:schemeClr val="tx1">
                            <a:lumMod val="75000"/>
                            <a:lumOff val="25000"/>
                          </a:schemeClr>
                        </a:solidFill>
                        <a:effectLst/>
                      </a:endParaRPr>
                    </a:p>
                  </a:txBody>
                  <a:tcPr marL="273666" marR="142307" marT="142307" marB="142307" anchor="b">
                    <a:lnL w="19050" cap="flat" cmpd="sng" algn="ctr">
                      <a:solidFill>
                        <a:srgbClr val="FFFFFF"/>
                      </a:solid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algn="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10%</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algn="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12%</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algn="r">
                        <a:buNone/>
                      </a:pPr>
                      <a:r>
                        <a:rPr lang="en-US" sz="1700" b="1" kern="0">
                          <a:solidFill>
                            <a:schemeClr val="tx1">
                              <a:lumMod val="75000"/>
                              <a:lumOff val="25000"/>
                            </a:schemeClr>
                          </a:solidFill>
                          <a:effectLst/>
                          <a:ea typeface="Times New Roman" panose="02020603050405020304" pitchFamily="18" charset="0"/>
                          <a:cs typeface="Arial" panose="020B0604020202020204" pitchFamily="34" charset="0"/>
                        </a:rPr>
                        <a:t>17%</a:t>
                      </a:r>
                      <a:endParaRPr lang="en-US" sz="170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algn="r">
                        <a:buNone/>
                      </a:pPr>
                      <a:r>
                        <a:rPr lang="en-US" sz="1700" b="1" kern="0" dirty="0">
                          <a:solidFill>
                            <a:schemeClr val="tx1">
                              <a:lumMod val="75000"/>
                              <a:lumOff val="25000"/>
                            </a:schemeClr>
                          </a:solidFill>
                          <a:effectLst/>
                          <a:ea typeface="Times New Roman" panose="02020603050405020304" pitchFamily="18" charset="0"/>
                          <a:cs typeface="Arial" panose="020B0604020202020204" pitchFamily="34" charset="0"/>
                        </a:rPr>
                        <a:t>20%</a:t>
                      </a:r>
                      <a:endParaRPr lang="en-US" sz="1700" dirty="0">
                        <a:solidFill>
                          <a:schemeClr val="tx1">
                            <a:lumMod val="75000"/>
                            <a:lumOff val="25000"/>
                          </a:schemeClr>
                        </a:solidFill>
                        <a:effectLst/>
                      </a:endParaRPr>
                    </a:p>
                  </a:txBody>
                  <a:tcPr marL="273666" marR="142307" marT="142307" marB="142307" anchor="b">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extLst>
                  <a:ext uri="{0D108BD9-81ED-4DB2-BD59-A6C34878D82A}">
                    <a16:rowId xmlns:a16="http://schemas.microsoft.com/office/drawing/2014/main" val="1365819983"/>
                  </a:ext>
                </a:extLst>
              </a:tr>
            </a:tbl>
          </a:graphicData>
        </a:graphic>
      </p:graphicFrame>
    </p:spTree>
    <p:extLst>
      <p:ext uri="{BB962C8B-B14F-4D97-AF65-F5344CB8AC3E}">
        <p14:creationId xmlns:p14="http://schemas.microsoft.com/office/powerpoint/2010/main" val="242378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438E5E-0882-8E4A-8A81-ADC843FB5158}"/>
              </a:ext>
            </a:extLst>
          </p:cNvPr>
          <p:cNvSpPr>
            <a:spLocks noGrp="1"/>
          </p:cNvSpPr>
          <p:nvPr>
            <p:ph type="title"/>
          </p:nvPr>
        </p:nvSpPr>
        <p:spPr>
          <a:xfrm>
            <a:off x="8199458" y="643467"/>
            <a:ext cx="3349075" cy="5584296"/>
          </a:xfrm>
        </p:spPr>
        <p:txBody>
          <a:bodyPr vert="horz" lIns="91440" tIns="45720" rIns="91440" bIns="45720" rtlCol="0" anchor="ctr">
            <a:normAutofit/>
          </a:bodyPr>
          <a:lstStyle/>
          <a:p>
            <a:pPr marL="0" marR="0" lvl="0" indent="0" fontAlgn="base">
              <a:spcAft>
                <a:spcPct val="0"/>
              </a:spcAft>
              <a:buClrTx/>
              <a:buSzTx/>
              <a:tabLst/>
            </a:pPr>
            <a:r>
              <a:rPr lang="en-US" altLang="en-US" sz="3100" b="1">
                <a:solidFill>
                  <a:srgbClr val="FFFFFF"/>
                </a:solidFill>
              </a:rPr>
              <a:t>Digital Newsletter Cost</a:t>
            </a:r>
            <a:br>
              <a:rPr lang="en-US" altLang="en-US" sz="3100" b="1">
                <a:solidFill>
                  <a:srgbClr val="FFFFFF"/>
                </a:solidFill>
              </a:rPr>
            </a:br>
            <a:br>
              <a:rPr lang="en-US" altLang="en-US" sz="3100" b="1">
                <a:solidFill>
                  <a:srgbClr val="FFFFFF"/>
                </a:solidFill>
              </a:rPr>
            </a:br>
            <a:r>
              <a:rPr kumimoji="0" lang="en-US" altLang="en-US" sz="3100" b="1" i="0" u="none" strike="noStrike" cap="none" normalizeH="0">
                <a:ln>
                  <a:noFill/>
                </a:ln>
                <a:solidFill>
                  <a:srgbClr val="FFFFFF"/>
                </a:solidFill>
                <a:effectLst/>
              </a:rPr>
              <a:t>Total annual cost</a:t>
            </a:r>
            <a:r>
              <a:rPr kumimoji="0" lang="en-US" altLang="en-US" sz="3100" b="0" i="0" u="none" strike="noStrike" cap="none" normalizeH="0">
                <a:ln>
                  <a:noFill/>
                </a:ln>
                <a:solidFill>
                  <a:srgbClr val="FFFFFF"/>
                </a:solidFill>
                <a:effectLst/>
              </a:rPr>
              <a:t>: </a:t>
            </a:r>
            <a:r>
              <a:rPr kumimoji="0" lang="en-US" altLang="en-US" sz="3100" b="1" i="0" u="none" strike="noStrike" cap="none" normalizeH="0">
                <a:ln>
                  <a:noFill/>
                </a:ln>
                <a:solidFill>
                  <a:srgbClr val="FFFFFF"/>
                </a:solidFill>
                <a:effectLst/>
              </a:rPr>
              <a:t>$1,495.00</a:t>
            </a:r>
            <a:br>
              <a:rPr kumimoji="0" lang="en-US" altLang="en-US" sz="3100" b="0" i="0" u="none" strike="noStrike" cap="none" normalizeH="0">
                <a:ln>
                  <a:noFill/>
                </a:ln>
                <a:solidFill>
                  <a:srgbClr val="FFFFFF"/>
                </a:solidFill>
                <a:effectLst/>
              </a:rPr>
            </a:br>
            <a:br>
              <a:rPr kumimoji="0" lang="en-US" altLang="en-US" sz="3100" b="0" i="0" u="none" strike="noStrike" cap="none" normalizeH="0">
                <a:ln>
                  <a:noFill/>
                </a:ln>
                <a:solidFill>
                  <a:srgbClr val="FFFFFF"/>
                </a:solidFill>
                <a:effectLst/>
              </a:rPr>
            </a:br>
            <a:r>
              <a:rPr kumimoji="0" lang="en-US" altLang="en-US" sz="3100" b="1" i="0" u="none" strike="noStrike" cap="none" normalizeH="0">
                <a:ln>
                  <a:noFill/>
                </a:ln>
                <a:solidFill>
                  <a:srgbClr val="FFFFFF"/>
                </a:solidFill>
                <a:effectLst/>
              </a:rPr>
              <a:t>Total startup cost</a:t>
            </a:r>
            <a:r>
              <a:rPr kumimoji="0" lang="en-US" altLang="en-US" sz="3100" b="0" i="0" u="none" strike="noStrike" cap="none" normalizeH="0">
                <a:ln>
                  <a:noFill/>
                </a:ln>
                <a:solidFill>
                  <a:srgbClr val="FFFFFF"/>
                </a:solidFill>
                <a:effectLst/>
              </a:rPr>
              <a:t>: </a:t>
            </a:r>
            <a:r>
              <a:rPr kumimoji="0" lang="en-US" altLang="en-US" sz="3100" b="1" i="0" u="none" strike="noStrike" cap="none" normalizeH="0">
                <a:ln>
                  <a:noFill/>
                </a:ln>
                <a:solidFill>
                  <a:srgbClr val="FFFFFF"/>
                </a:solidFill>
                <a:effectLst/>
              </a:rPr>
              <a:t>$1,094.00</a:t>
            </a:r>
            <a:br>
              <a:rPr kumimoji="0" lang="en-US" altLang="en-US" sz="3100" b="0" i="0" u="none" strike="noStrike" cap="none" normalizeH="0">
                <a:ln>
                  <a:noFill/>
                </a:ln>
                <a:solidFill>
                  <a:srgbClr val="FFFFFF"/>
                </a:solidFill>
                <a:effectLst/>
              </a:rPr>
            </a:br>
            <a:br>
              <a:rPr kumimoji="0" lang="en-US" altLang="en-US" sz="3100" b="0" i="0" u="none" strike="noStrike" cap="none" normalizeH="0">
                <a:ln>
                  <a:noFill/>
                </a:ln>
                <a:solidFill>
                  <a:srgbClr val="FFFFFF"/>
                </a:solidFill>
                <a:effectLst/>
              </a:rPr>
            </a:br>
            <a:r>
              <a:rPr kumimoji="0" lang="en-US" altLang="en-US" sz="3100" b="1" i="0" u="none" strike="noStrike" cap="none" normalizeH="0">
                <a:ln>
                  <a:noFill/>
                </a:ln>
                <a:solidFill>
                  <a:srgbClr val="FFFFFF"/>
                </a:solidFill>
                <a:effectLst/>
              </a:rPr>
              <a:t>First-year total</a:t>
            </a:r>
            <a:r>
              <a:rPr kumimoji="0" lang="en-US" altLang="en-US" sz="3100" b="0" i="0" u="none" strike="noStrike" cap="none" normalizeH="0">
                <a:ln>
                  <a:noFill/>
                </a:ln>
                <a:solidFill>
                  <a:srgbClr val="FFFFFF"/>
                </a:solidFill>
                <a:effectLst/>
              </a:rPr>
              <a:t> (startup + annual): </a:t>
            </a:r>
            <a:r>
              <a:rPr kumimoji="0" lang="en-US" altLang="en-US" sz="3100" b="1" i="0" u="none" strike="noStrike" cap="none" normalizeH="0">
                <a:ln>
                  <a:noFill/>
                </a:ln>
                <a:solidFill>
                  <a:srgbClr val="FFFFFF"/>
                </a:solidFill>
                <a:effectLst/>
              </a:rPr>
              <a:t>$2,589.00</a:t>
            </a:r>
            <a:br>
              <a:rPr kumimoji="0" lang="en-US" altLang="en-US" sz="3100" b="1" i="0" u="none" strike="noStrike" cap="none" normalizeH="0">
                <a:ln>
                  <a:noFill/>
                </a:ln>
                <a:solidFill>
                  <a:srgbClr val="FFFFFF"/>
                </a:solidFill>
                <a:effectLst/>
              </a:rPr>
            </a:br>
            <a:r>
              <a:rPr kumimoji="0" lang="en-US" altLang="en-US" sz="3100" b="1" i="0" u="none" strike="noStrike" cap="none" normalizeH="0">
                <a:ln>
                  <a:noFill/>
                </a:ln>
                <a:solidFill>
                  <a:srgbClr val="FFFFFF"/>
                </a:solidFill>
                <a:effectLst/>
              </a:rPr>
              <a:t>Ongoing- $1,495.00</a:t>
            </a:r>
          </a:p>
        </p:txBody>
      </p:sp>
      <p:graphicFrame>
        <p:nvGraphicFramePr>
          <p:cNvPr id="4" name="Content Placeholder 3">
            <a:extLst>
              <a:ext uri="{FF2B5EF4-FFF2-40B4-BE49-F238E27FC236}">
                <a16:creationId xmlns:a16="http://schemas.microsoft.com/office/drawing/2014/main" id="{98402F69-D37E-EE5B-861B-E1FE8FD21313}"/>
              </a:ext>
            </a:extLst>
          </p:cNvPr>
          <p:cNvGraphicFramePr>
            <a:graphicFrameLocks noGrp="1"/>
          </p:cNvGraphicFramePr>
          <p:nvPr>
            <p:ph idx="1"/>
            <p:extLst>
              <p:ext uri="{D42A27DB-BD31-4B8C-83A1-F6EECF244321}">
                <p14:modId xmlns:p14="http://schemas.microsoft.com/office/powerpoint/2010/main" val="3390460676"/>
              </p:ext>
            </p:extLst>
          </p:nvPr>
        </p:nvGraphicFramePr>
        <p:xfrm>
          <a:off x="301832" y="435857"/>
          <a:ext cx="6932427" cy="5709762"/>
        </p:xfrm>
        <a:graphic>
          <a:graphicData uri="http://schemas.openxmlformats.org/drawingml/2006/table">
            <a:tbl>
              <a:tblPr firstRow="1" firstCol="1" bandRow="1">
                <a:tableStyleId>{69012ECD-51FC-41F1-AA8D-1B2483CD663E}</a:tableStyleId>
              </a:tblPr>
              <a:tblGrid>
                <a:gridCol w="1499191">
                  <a:extLst>
                    <a:ext uri="{9D8B030D-6E8A-4147-A177-3AD203B41FA5}">
                      <a16:colId xmlns:a16="http://schemas.microsoft.com/office/drawing/2014/main" val="225252230"/>
                    </a:ext>
                  </a:extLst>
                </a:gridCol>
                <a:gridCol w="472135">
                  <a:extLst>
                    <a:ext uri="{9D8B030D-6E8A-4147-A177-3AD203B41FA5}">
                      <a16:colId xmlns:a16="http://schemas.microsoft.com/office/drawing/2014/main" val="3964154210"/>
                    </a:ext>
                  </a:extLst>
                </a:gridCol>
                <a:gridCol w="822537">
                  <a:extLst>
                    <a:ext uri="{9D8B030D-6E8A-4147-A177-3AD203B41FA5}">
                      <a16:colId xmlns:a16="http://schemas.microsoft.com/office/drawing/2014/main" val="2184770818"/>
                    </a:ext>
                  </a:extLst>
                </a:gridCol>
                <a:gridCol w="4138564">
                  <a:extLst>
                    <a:ext uri="{9D8B030D-6E8A-4147-A177-3AD203B41FA5}">
                      <a16:colId xmlns:a16="http://schemas.microsoft.com/office/drawing/2014/main" val="2978877796"/>
                    </a:ext>
                  </a:extLst>
                </a:gridCol>
              </a:tblGrid>
              <a:tr h="696082">
                <a:tc>
                  <a:txBody>
                    <a:bodyPr/>
                    <a:lstStyle/>
                    <a:p>
                      <a:pPr marL="0" marR="0" algn="ctr">
                        <a:buNone/>
                      </a:pPr>
                      <a:r>
                        <a:rPr lang="en-US" sz="900" b="1" cap="all" spc="60">
                          <a:solidFill>
                            <a:schemeClr val="tx1"/>
                          </a:solidFill>
                          <a:effectLst/>
                        </a:rPr>
                        <a:t>Description</a:t>
                      </a:r>
                      <a:endParaRPr lang="en-US" sz="900" b="1" cap="all" spc="6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94301" marR="94301" marT="94301" marB="94301" anchor="b"/>
                </a:tc>
                <a:tc>
                  <a:txBody>
                    <a:bodyPr/>
                    <a:lstStyle/>
                    <a:p>
                      <a:pPr marL="0" marR="0" algn="ctr">
                        <a:buNone/>
                      </a:pPr>
                      <a:r>
                        <a:rPr lang="en-US" sz="900" b="1" cap="all" spc="60">
                          <a:solidFill>
                            <a:schemeClr val="tx1"/>
                          </a:solidFill>
                          <a:effectLst/>
                        </a:rPr>
                        <a:t>Cost per Year</a:t>
                      </a:r>
                      <a:endParaRPr lang="en-US" sz="900" b="1" cap="all" spc="6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94301" marR="94301" marT="94301" marB="94301" anchor="b"/>
                </a:tc>
                <a:tc>
                  <a:txBody>
                    <a:bodyPr/>
                    <a:lstStyle/>
                    <a:p>
                      <a:pPr marL="0" marR="0" algn="ctr">
                        <a:buNone/>
                      </a:pPr>
                      <a:r>
                        <a:rPr lang="en-US" sz="900" b="1" cap="all" spc="60">
                          <a:solidFill>
                            <a:schemeClr val="tx1"/>
                          </a:solidFill>
                          <a:effectLst/>
                        </a:rPr>
                        <a:t>Initial Costs</a:t>
                      </a:r>
                      <a:endParaRPr lang="en-US" sz="900" b="1" cap="all" spc="6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94301" marR="94301" marT="94301" marB="94301" anchor="b"/>
                </a:tc>
                <a:tc>
                  <a:txBody>
                    <a:bodyPr/>
                    <a:lstStyle/>
                    <a:p>
                      <a:pPr marL="0" marR="0" algn="ctr">
                        <a:buNone/>
                      </a:pPr>
                      <a:r>
                        <a:rPr lang="en-US" sz="900" b="1" cap="all" spc="60">
                          <a:solidFill>
                            <a:schemeClr val="tx1"/>
                          </a:solidFill>
                          <a:effectLst/>
                        </a:rPr>
                        <a:t>Notes</a:t>
                      </a:r>
                      <a:endParaRPr lang="en-US" sz="900" b="1" cap="all" spc="6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94301" marR="94301" marT="94301" marB="94301" anchor="b"/>
                </a:tc>
                <a:extLst>
                  <a:ext uri="{0D108BD9-81ED-4DB2-BD59-A6C34878D82A}">
                    <a16:rowId xmlns:a16="http://schemas.microsoft.com/office/drawing/2014/main" val="1718425606"/>
                  </a:ext>
                </a:extLst>
              </a:tr>
              <a:tr h="523839">
                <a:tc>
                  <a:txBody>
                    <a:bodyPr/>
                    <a:lstStyle/>
                    <a:p>
                      <a:pPr marL="0" marR="0">
                        <a:buNone/>
                      </a:pPr>
                      <a:r>
                        <a:rPr lang="en-US" sz="900" b="1" cap="none" spc="0">
                          <a:solidFill>
                            <a:schemeClr val="tx1"/>
                          </a:solidFill>
                          <a:effectLst/>
                        </a:rPr>
                        <a:t>Content Views Pro plugin</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$20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$39</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Controls how articles show on the home page and archives</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1548176871"/>
                  </a:ext>
                </a:extLst>
              </a:tr>
              <a:tr h="523839">
                <a:tc>
                  <a:txBody>
                    <a:bodyPr/>
                    <a:lstStyle/>
                    <a:p>
                      <a:pPr marL="0" marR="0">
                        <a:buNone/>
                      </a:pPr>
                      <a:r>
                        <a:rPr lang="en-US" sz="900" b="1" cap="none" spc="0">
                          <a:solidFill>
                            <a:schemeClr val="tx1"/>
                          </a:solidFill>
                          <a:effectLst/>
                        </a:rPr>
                        <a:t>MailPoet email system</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$120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Sends the newsletter and subscriber updates directly from the site</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2215985031"/>
                  </a:ext>
                </a:extLst>
              </a:tr>
              <a:tr h="424128">
                <a:tc>
                  <a:txBody>
                    <a:bodyPr/>
                    <a:lstStyle/>
                    <a:p>
                      <a:pPr marL="0" marR="0">
                        <a:buNone/>
                      </a:pPr>
                      <a:r>
                        <a:rPr lang="en-US" sz="900" b="1" cap="none" spc="0">
                          <a:solidFill>
                            <a:schemeClr val="tx1"/>
                          </a:solidFill>
                          <a:effectLst/>
                        </a:rPr>
                        <a:t>Mission News Pro theme</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$25</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$49</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WordPress theme that controls the site’s layout</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221513177"/>
                  </a:ext>
                </a:extLst>
              </a:tr>
              <a:tr h="523839">
                <a:tc>
                  <a:txBody>
                    <a:bodyPr/>
                    <a:lstStyle/>
                    <a:p>
                      <a:pPr marL="0" marR="0">
                        <a:buNone/>
                      </a:pPr>
                      <a:r>
                        <a:rPr lang="en-US" sz="900" b="1" cap="none" spc="0">
                          <a:solidFill>
                            <a:schemeClr val="tx1"/>
                          </a:solidFill>
                          <a:effectLst/>
                        </a:rPr>
                        <a:t>Wordfence security plugin</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$150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$150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Protects the site and keeps WordPress security up to date</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3311164810"/>
                  </a:ext>
                </a:extLst>
              </a:tr>
              <a:tr h="523839">
                <a:tc>
                  <a:txBody>
                    <a:bodyPr/>
                    <a:lstStyle/>
                    <a:p>
                      <a:pPr marL="0" marR="0">
                        <a:buNone/>
                      </a:pPr>
                      <a:r>
                        <a:rPr lang="en-US" sz="900" b="1" cap="none" spc="0">
                          <a:solidFill>
                            <a:schemeClr val="tx1"/>
                          </a:solidFill>
                          <a:effectLst/>
                        </a:rPr>
                        <a:t>WP Mail SMTP plugin</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$50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$50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Ensures site emails (like subscriptions and contact forms) are delivered reliably</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1942801088"/>
                  </a:ext>
                </a:extLst>
              </a:tr>
              <a:tr h="723259">
                <a:tc>
                  <a:txBody>
                    <a:bodyPr/>
                    <a:lstStyle/>
                    <a:p>
                      <a:pPr marL="0" marR="0">
                        <a:buNone/>
                      </a:pPr>
                      <a:r>
                        <a:rPr lang="en-US" sz="900" b="1" cap="none" spc="0">
                          <a:solidFill>
                            <a:schemeClr val="tx1"/>
                          </a:solidFill>
                          <a:effectLst/>
                        </a:rPr>
                        <a:t>WPForms Pro plugin</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$200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$200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Used to build and manage forms—story submissions, surveys, etc. Recommended version allows uploads to Google Drive and supports polls</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1748441984"/>
                  </a:ext>
                </a:extLst>
              </a:tr>
              <a:tr h="523839">
                <a:tc>
                  <a:txBody>
                    <a:bodyPr/>
                    <a:lstStyle/>
                    <a:p>
                      <a:pPr marL="0" marR="0">
                        <a:buNone/>
                      </a:pPr>
                      <a:r>
                        <a:rPr lang="en-US" sz="900" b="1" cap="none" spc="0">
                          <a:solidFill>
                            <a:schemeClr val="tx1"/>
                          </a:solidFill>
                          <a:effectLst/>
                        </a:rPr>
                        <a:t>WPML Multilingual CMS</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$106</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$106</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Adds support for Spanish and other languages across posts, pages, menus, and categories</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1750633362"/>
                  </a:ext>
                </a:extLst>
              </a:tr>
              <a:tr h="523839">
                <a:tc>
                  <a:txBody>
                    <a:bodyPr/>
                    <a:lstStyle/>
                    <a:p>
                      <a:pPr marL="0" marR="0">
                        <a:buNone/>
                      </a:pPr>
                      <a:r>
                        <a:rPr lang="en-US" sz="900" b="1" cap="none" spc="0" dirty="0" err="1">
                          <a:solidFill>
                            <a:schemeClr val="tx1"/>
                          </a:solidFill>
                          <a:effectLst/>
                        </a:rPr>
                        <a:t>WPML</a:t>
                      </a:r>
                      <a:r>
                        <a:rPr lang="en-US" sz="900" b="1" cap="none" spc="0" dirty="0">
                          <a:solidFill>
                            <a:schemeClr val="tx1"/>
                          </a:solidFill>
                          <a:effectLst/>
                        </a:rPr>
                        <a:t> translation credits</a:t>
                      </a:r>
                      <a:endParaRPr lang="en-US" sz="900" b="1" cap="none" spc="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$324</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Needed for machine translation of content (300k credits/year)</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1305264674"/>
                  </a:ext>
                </a:extLst>
              </a:tr>
              <a:tr h="723259">
                <a:tc>
                  <a:txBody>
                    <a:bodyPr/>
                    <a:lstStyle/>
                    <a:p>
                      <a:pPr marL="0" marR="0">
                        <a:buNone/>
                      </a:pPr>
                      <a:r>
                        <a:rPr lang="en-US" sz="900" b="1" cap="none" spc="0">
                          <a:solidFill>
                            <a:schemeClr val="tx1"/>
                          </a:solidFill>
                          <a:effectLst/>
                        </a:rPr>
                        <a:t>Single Sign-on system</a:t>
                      </a:r>
                      <a:endParaRPr lang="en-US" sz="900" b="1"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$500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a:solidFill>
                            <a:schemeClr val="tx1"/>
                          </a:solidFill>
                          <a:effectLst/>
                        </a:rPr>
                        <a:t>$500</a:t>
                      </a:r>
                      <a:endParaRPr lang="en-US" sz="1200" cap="none" spc="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tc>
                  <a:txBody>
                    <a:bodyPr/>
                    <a:lstStyle/>
                    <a:p>
                      <a:pPr marL="0" marR="0">
                        <a:buNone/>
                      </a:pPr>
                      <a:r>
                        <a:rPr lang="en-US" sz="1200" cap="none" spc="0" dirty="0">
                          <a:solidFill>
                            <a:schemeClr val="tx1"/>
                          </a:solidFill>
                          <a:effectLst/>
                        </a:rPr>
                        <a:t>Allows users to maintain one profile across area72aa.org and the new newsletter site. Final approach to be selected by the transition team</a:t>
                      </a:r>
                      <a:endParaRPr lang="en-US" sz="1200" cap="none" spc="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0" marR="4792" marT="14494" marB="62866" anchor="ctr"/>
                </a:tc>
                <a:extLst>
                  <a:ext uri="{0D108BD9-81ED-4DB2-BD59-A6C34878D82A}">
                    <a16:rowId xmlns:a16="http://schemas.microsoft.com/office/drawing/2014/main" val="3699061536"/>
                  </a:ext>
                </a:extLst>
              </a:tr>
            </a:tbl>
          </a:graphicData>
        </a:graphic>
      </p:graphicFrame>
    </p:spTree>
    <p:extLst>
      <p:ext uri="{BB962C8B-B14F-4D97-AF65-F5344CB8AC3E}">
        <p14:creationId xmlns:p14="http://schemas.microsoft.com/office/powerpoint/2010/main" val="97945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CEFFDD-605F-41E2-8017-6484074C5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499533"/>
            <a:ext cx="3401568" cy="1920240"/>
          </a:xfrm>
        </p:spPr>
        <p:txBody>
          <a:bodyPr vert="horz" lIns="91440" tIns="45720" rIns="91440" bIns="45720" rtlCol="0" anchor="b">
            <a:normAutofit/>
          </a:bodyPr>
          <a:lstStyle/>
          <a:p>
            <a:r>
              <a:rPr lang="en-US" sz="3400">
                <a:solidFill>
                  <a:srgbClr val="FFFFFF"/>
                </a:solidFill>
              </a:rPr>
              <a:t>Annual Cost Comparison: Printed vs. Digital Newsletter</a:t>
            </a:r>
          </a:p>
        </p:txBody>
      </p:sp>
      <p:sp>
        <p:nvSpPr>
          <p:cNvPr id="4" name="TextBox 3"/>
          <p:cNvSpPr txBox="1"/>
          <p:nvPr/>
        </p:nvSpPr>
        <p:spPr>
          <a:xfrm>
            <a:off x="8173212" y="2419773"/>
            <a:ext cx="3401568" cy="3358092"/>
          </a:xfrm>
          <a:prstGeom prst="rect">
            <a:avLst/>
          </a:prstGeom>
        </p:spPr>
        <p:txBody>
          <a:bodyPr vert="horz" lIns="91440" tIns="45720" rIns="91440" bIns="45720" rtlCol="0">
            <a:normAutofit/>
          </a:bodyPr>
          <a:lstStyle/>
          <a:p>
            <a:pPr>
              <a:lnSpc>
                <a:spcPct val="85000"/>
              </a:lnSpc>
              <a:spcAft>
                <a:spcPts val="600"/>
              </a:spcAft>
              <a:buFont typeface="Arial" pitchFamily="34" charset="0"/>
              <a:buChar char=" "/>
            </a:pPr>
            <a:endParaRPr lang="en-US" dirty="0">
              <a:solidFill>
                <a:srgbClr val="FFFFFF"/>
              </a:solidFill>
            </a:endParaRPr>
          </a:p>
          <a:p>
            <a:pPr>
              <a:lnSpc>
                <a:spcPct val="85000"/>
              </a:lnSpc>
              <a:spcAft>
                <a:spcPts val="600"/>
              </a:spcAft>
              <a:defRPr sz="1600" b="1">
                <a:solidFill>
                  <a:srgbClr val="0066CC"/>
                </a:solidFill>
              </a:defRPr>
            </a:pPr>
            <a:r>
              <a:rPr lang="en-US" sz="2800" dirty="0">
                <a:solidFill>
                  <a:srgbClr val="FFFFFF"/>
                </a:solidFill>
              </a:rPr>
              <a:t>Changing to a digital newsletter could save the Area 72 over $34,000 annually.</a:t>
            </a:r>
          </a:p>
        </p:txBody>
      </p:sp>
      <p:graphicFrame>
        <p:nvGraphicFramePr>
          <p:cNvPr id="3" name="Chart 2"/>
          <p:cNvGraphicFramePr>
            <a:graphicFrameLocks noGrp="1"/>
          </p:cNvGraphicFramePr>
          <p:nvPr>
            <p:extLst>
              <p:ext uri="{D42A27DB-BD31-4B8C-83A1-F6EECF244321}">
                <p14:modId xmlns:p14="http://schemas.microsoft.com/office/powerpoint/2010/main" val="3467127156"/>
              </p:ext>
            </p:extLst>
          </p:nvPr>
        </p:nvGraphicFramePr>
        <p:xfrm>
          <a:off x="633999" y="640080"/>
          <a:ext cx="6278529" cy="55881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E114-E3DD-9CF4-E3CD-9E8F27B71FF9}"/>
              </a:ext>
            </a:extLst>
          </p:cNvPr>
          <p:cNvSpPr>
            <a:spLocks noGrp="1"/>
          </p:cNvSpPr>
          <p:nvPr>
            <p:ph type="title"/>
          </p:nvPr>
        </p:nvSpPr>
        <p:spPr>
          <a:xfrm>
            <a:off x="6400800" y="499533"/>
            <a:ext cx="5142271" cy="1658198"/>
          </a:xfrm>
        </p:spPr>
        <p:txBody>
          <a:bodyPr vert="horz" lIns="91440" tIns="45720" rIns="91440" bIns="45720" rtlCol="0" anchor="ctr">
            <a:normAutofit/>
          </a:bodyPr>
          <a:lstStyle/>
          <a:p>
            <a:r>
              <a:rPr lang="en-US">
                <a:solidFill>
                  <a:srgbClr val="63516A"/>
                </a:solidFill>
              </a:rPr>
              <a:t>Where Spirituality and Money Mix.</a:t>
            </a:r>
          </a:p>
        </p:txBody>
      </p:sp>
      <p:pic>
        <p:nvPicPr>
          <p:cNvPr id="8" name="Content Placeholder 7">
            <a:extLst>
              <a:ext uri="{FF2B5EF4-FFF2-40B4-BE49-F238E27FC236}">
                <a16:creationId xmlns:a16="http://schemas.microsoft.com/office/drawing/2014/main" id="{9AA14D50-56B2-8E03-831C-80CC81FBD8DD}"/>
              </a:ext>
            </a:extLst>
          </p:cNvPr>
          <p:cNvPicPr>
            <a:picLocks noGrp="1" noChangeAspect="1"/>
          </p:cNvPicPr>
          <p:nvPr>
            <p:ph sz="half" idx="2"/>
          </p:nvPr>
        </p:nvPicPr>
        <p:blipFill>
          <a:blip r:embed="rId3"/>
          <a:stretch>
            <a:fillRect/>
          </a:stretch>
        </p:blipFill>
        <p:spPr>
          <a:xfrm>
            <a:off x="745132" y="645106"/>
            <a:ext cx="5247747" cy="5247747"/>
          </a:xfrm>
          <a:prstGeom prst="rect">
            <a:avLst/>
          </a:prstGeom>
        </p:spPr>
      </p:pic>
      <p:sp>
        <p:nvSpPr>
          <p:cNvPr id="5" name="Content Placeholder 4">
            <a:extLst>
              <a:ext uri="{FF2B5EF4-FFF2-40B4-BE49-F238E27FC236}">
                <a16:creationId xmlns:a16="http://schemas.microsoft.com/office/drawing/2014/main" id="{68C9831F-0B9E-33FD-A5FC-64055A10A660}"/>
              </a:ext>
            </a:extLst>
          </p:cNvPr>
          <p:cNvSpPr>
            <a:spLocks noGrp="1"/>
          </p:cNvSpPr>
          <p:nvPr>
            <p:ph sz="half" idx="1"/>
          </p:nvPr>
        </p:nvSpPr>
        <p:spPr>
          <a:xfrm>
            <a:off x="6400800" y="2011680"/>
            <a:ext cx="5142271" cy="3864732"/>
          </a:xfrm>
        </p:spPr>
        <p:txBody>
          <a:bodyPr vert="horz" lIns="91440" tIns="45720" rIns="91440" bIns="45720" rtlCol="0">
            <a:normAutofit/>
          </a:bodyPr>
          <a:lstStyle/>
          <a:p>
            <a:r>
              <a:rPr lang="en-US" sz="1600" b="1" dirty="0"/>
              <a:t>Financial decisions are guided by our spiritual principles—not just cost.</a:t>
            </a:r>
          </a:p>
          <a:p>
            <a:r>
              <a:rPr lang="en-US" sz="1600" dirty="0"/>
              <a:t>Our primary purpose remains: </a:t>
            </a:r>
            <a:r>
              <a:rPr lang="en-US" sz="1600" b="1" dirty="0"/>
              <a:t>to carry the message to the alcoholic who still suffers</a:t>
            </a:r>
            <a:r>
              <a:rPr lang="en-US" sz="1600" dirty="0"/>
              <a:t>.</a:t>
            </a:r>
          </a:p>
          <a:p>
            <a:r>
              <a:rPr lang="en-US" sz="1600" b="1" dirty="0"/>
              <a:t>The digital newsletter supports this mission by:</a:t>
            </a:r>
          </a:p>
          <a:p>
            <a:pPr lvl="1"/>
            <a:r>
              <a:rPr lang="en-US" sz="1600" dirty="0"/>
              <a:t>Reaching more members, including remote and underserved communities.</a:t>
            </a:r>
          </a:p>
          <a:p>
            <a:pPr lvl="1"/>
            <a:r>
              <a:rPr lang="en-US" sz="1600" dirty="0"/>
              <a:t>Providing timely, flexible access to important updates.</a:t>
            </a:r>
          </a:p>
          <a:p>
            <a:pPr lvl="1"/>
            <a:r>
              <a:rPr lang="en-US" sz="1600" dirty="0"/>
              <a:t>Reducing costs by over </a:t>
            </a:r>
            <a:r>
              <a:rPr lang="en-US" sz="1600" b="1" dirty="0"/>
              <a:t>$30,000 per year</a:t>
            </a:r>
            <a:r>
              <a:rPr lang="en-US" sz="1600" dirty="0"/>
              <a:t> compared to print.</a:t>
            </a:r>
          </a:p>
          <a:p>
            <a:r>
              <a:rPr lang="en-US" sz="1600" dirty="0"/>
              <a:t>Redirects savings to support outreach and other 12 step efforts.</a:t>
            </a:r>
          </a:p>
          <a:p>
            <a:pPr algn="ctr"/>
            <a:r>
              <a:rPr lang="en-US" sz="1600" dirty="0"/>
              <a:t>It’s not just about saving money.</a:t>
            </a:r>
          </a:p>
          <a:p>
            <a:endParaRPr lang="en-US" sz="1300" dirty="0"/>
          </a:p>
        </p:txBody>
      </p:sp>
    </p:spTree>
    <p:extLst>
      <p:ext uri="{BB962C8B-B14F-4D97-AF65-F5344CB8AC3E}">
        <p14:creationId xmlns:p14="http://schemas.microsoft.com/office/powerpoint/2010/main" val="959713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11DDD-1D35-D342-812A-E29711C78382}"/>
              </a:ext>
            </a:extLst>
          </p:cNvPr>
          <p:cNvSpPr>
            <a:spLocks noGrp="1"/>
          </p:cNvSpPr>
          <p:nvPr>
            <p:ph type="title"/>
          </p:nvPr>
        </p:nvSpPr>
        <p:spPr/>
        <p:txBody>
          <a:bodyPr/>
          <a:lstStyle/>
          <a:p>
            <a:r>
              <a:rPr lang="en-US" dirty="0"/>
              <a:t>The Newsletter Ad Hoc Committee’s Recommendation</a:t>
            </a:r>
          </a:p>
        </p:txBody>
      </p:sp>
      <p:graphicFrame>
        <p:nvGraphicFramePr>
          <p:cNvPr id="5" name="Content Placeholder 2">
            <a:extLst>
              <a:ext uri="{FF2B5EF4-FFF2-40B4-BE49-F238E27FC236}">
                <a16:creationId xmlns:a16="http://schemas.microsoft.com/office/drawing/2014/main" id="{543A54D9-5BF0-CC5E-C633-B961AC401570}"/>
              </a:ext>
            </a:extLst>
          </p:cNvPr>
          <p:cNvGraphicFramePr>
            <a:graphicFrameLocks noGrp="1"/>
          </p:cNvGraphicFramePr>
          <p:nvPr>
            <p:ph idx="1"/>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413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DAF777-E53D-4970-30FD-272941B5AFAD}"/>
              </a:ext>
            </a:extLst>
          </p:cNvPr>
          <p:cNvSpPr>
            <a:spLocks noGrp="1"/>
          </p:cNvSpPr>
          <p:nvPr>
            <p:ph type="title"/>
          </p:nvPr>
        </p:nvSpPr>
        <p:spPr>
          <a:xfrm>
            <a:off x="7676707" y="499533"/>
            <a:ext cx="4433777" cy="1499388"/>
          </a:xfrm>
        </p:spPr>
        <p:txBody>
          <a:bodyPr vert="horz" lIns="91440" tIns="45720" rIns="91440" bIns="45720" rtlCol="0" anchor="b">
            <a:normAutofit fontScale="90000"/>
          </a:bodyPr>
          <a:lstStyle/>
          <a:p>
            <a:pPr algn="ctr"/>
            <a:r>
              <a:rPr lang="en-US" sz="2200" dirty="0">
                <a:solidFill>
                  <a:srgbClr val="FFFFFF"/>
                </a:solidFill>
              </a:rPr>
              <a:t>Recommendations Continued:</a:t>
            </a:r>
            <a:br>
              <a:rPr lang="en-US" sz="3400" dirty="0">
                <a:solidFill>
                  <a:srgbClr val="FFFFFF"/>
                </a:solidFill>
              </a:rPr>
            </a:br>
            <a:br>
              <a:rPr lang="en-US" sz="3400" dirty="0">
                <a:solidFill>
                  <a:srgbClr val="FFFFFF"/>
                </a:solidFill>
              </a:rPr>
            </a:br>
            <a:r>
              <a:rPr lang="en-US" sz="3400" dirty="0">
                <a:solidFill>
                  <a:srgbClr val="FFFFFF"/>
                </a:solidFill>
              </a:rPr>
              <a:t>Steering Committee Chaired by the Newsletter Editor</a:t>
            </a:r>
          </a:p>
        </p:txBody>
      </p:sp>
      <p:pic>
        <p:nvPicPr>
          <p:cNvPr id="2050" name="Picture 2" descr="Thumbnail Image An image of a steering committee for the Area 72 Newsletter. The image should depict AA members with a desire to serve, including representatives such as a past delegate, the Area web team, the newsletter editor, and the archivist. The committee is working on the format, content, and distribution of both digital and printer-friendly versions of the newsletter. Include elements like developing a simple article submission process, creating a clear framework for the editorial steering committee, drafting a transition plan, and assisting in the monthly preparation and publication of the newsletter.">
            <a:extLst>
              <a:ext uri="{FF2B5EF4-FFF2-40B4-BE49-F238E27FC236}">
                <a16:creationId xmlns:a16="http://schemas.microsoft.com/office/drawing/2014/main" id="{1C2596FE-A1E4-2DBC-39C7-9C7A0C046D1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39" b="9099"/>
          <a:stretch>
            <a:fillRect/>
          </a:stretch>
        </p:blipFill>
        <p:spPr bwMode="auto">
          <a:xfrm>
            <a:off x="20" y="10"/>
            <a:ext cx="755597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999CA0C-0FC8-F5A7-F8CD-9D8D81DE51BA}"/>
              </a:ext>
            </a:extLst>
          </p:cNvPr>
          <p:cNvSpPr>
            <a:spLocks noGrp="1"/>
          </p:cNvSpPr>
          <p:nvPr>
            <p:ph sz="half" idx="1"/>
          </p:nvPr>
        </p:nvSpPr>
        <p:spPr>
          <a:xfrm>
            <a:off x="7657107" y="2919306"/>
            <a:ext cx="4433777" cy="3867786"/>
          </a:xfrm>
        </p:spPr>
        <p:txBody>
          <a:bodyPr vert="horz" lIns="91440" tIns="45720" rIns="91440" bIns="45720" rtlCol="0">
            <a:normAutofit fontScale="92500" lnSpcReduction="10000"/>
          </a:bodyPr>
          <a:lstStyle/>
          <a:p>
            <a:pPr lvl="0"/>
            <a:r>
              <a:rPr lang="en-US" sz="2000" dirty="0">
                <a:solidFill>
                  <a:srgbClr val="FFFFFF"/>
                </a:solidFill>
              </a:rPr>
              <a:t>Create a steering committee chaired by the newsletter editor that at a minimum contain the following:  Newsletter editor, web servant, archivist, past delegate, DCMs, general AA members.   </a:t>
            </a:r>
          </a:p>
          <a:p>
            <a:pPr lvl="0"/>
            <a:endParaRPr lang="en-US" sz="2000" dirty="0">
              <a:solidFill>
                <a:srgbClr val="FFFFFF"/>
              </a:solidFill>
            </a:endParaRPr>
          </a:p>
          <a:p>
            <a:pPr marL="4572" lvl="1" indent="0">
              <a:buNone/>
            </a:pPr>
            <a:r>
              <a:rPr lang="en-US" dirty="0">
                <a:solidFill>
                  <a:srgbClr val="FFFFFF"/>
                </a:solidFill>
              </a:rPr>
              <a:t>Role of the steering committee:</a:t>
            </a:r>
          </a:p>
          <a:p>
            <a:pPr lvl="1">
              <a:buFont typeface="Wingdings" panose="05000000000000000000" pitchFamily="2" charset="2"/>
              <a:buChar char="§"/>
            </a:pPr>
            <a:r>
              <a:rPr lang="en-US" dirty="0">
                <a:solidFill>
                  <a:srgbClr val="FFFFFF"/>
                </a:solidFill>
              </a:rPr>
              <a:t>Maintain the monthly digital newsletter.</a:t>
            </a:r>
          </a:p>
          <a:p>
            <a:pPr lvl="1">
              <a:buFont typeface="Wingdings" panose="05000000000000000000" pitchFamily="2" charset="2"/>
              <a:buChar char="§"/>
            </a:pPr>
            <a:r>
              <a:rPr lang="en-US" dirty="0">
                <a:solidFill>
                  <a:srgbClr val="FFFFFF"/>
                </a:solidFill>
              </a:rPr>
              <a:t>Consider expanding the scope of the newsletter to include other articles on monthly topics, a birthday corner, and interviews from various AA members. </a:t>
            </a:r>
          </a:p>
          <a:p>
            <a:pPr lvl="1">
              <a:buFont typeface="Wingdings" panose="05000000000000000000" pitchFamily="2" charset="2"/>
              <a:buChar char="§"/>
            </a:pPr>
            <a:r>
              <a:rPr lang="en-US" dirty="0">
                <a:solidFill>
                  <a:srgbClr val="FFFFFF"/>
                </a:solidFill>
              </a:rPr>
              <a:t>Develop guidelines to ensure that the digital newsletter maintain adherence to our steps, traditions, and concepts.  </a:t>
            </a:r>
          </a:p>
          <a:p>
            <a:endParaRPr lang="en-US" sz="1400" dirty="0">
              <a:solidFill>
                <a:srgbClr val="FFFFFF"/>
              </a:solidFill>
            </a:endParaRPr>
          </a:p>
        </p:txBody>
      </p:sp>
    </p:spTree>
    <p:extLst>
      <p:ext uri="{BB962C8B-B14F-4D97-AF65-F5344CB8AC3E}">
        <p14:creationId xmlns:p14="http://schemas.microsoft.com/office/powerpoint/2010/main" val="153294832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7597-BF5A-10B1-A961-C5E8032667C0}"/>
              </a:ext>
            </a:extLst>
          </p:cNvPr>
          <p:cNvSpPr>
            <a:spLocks noGrp="1"/>
          </p:cNvSpPr>
          <p:nvPr>
            <p:ph type="title"/>
          </p:nvPr>
        </p:nvSpPr>
        <p:spPr/>
        <p:txBody>
          <a:bodyPr/>
          <a:lstStyle/>
          <a:p>
            <a:r>
              <a:rPr lang="en-US" dirty="0"/>
              <a:t>Recommendations Continued</a:t>
            </a:r>
          </a:p>
        </p:txBody>
      </p:sp>
      <p:graphicFrame>
        <p:nvGraphicFramePr>
          <p:cNvPr id="5" name="Content Placeholder 2">
            <a:extLst>
              <a:ext uri="{FF2B5EF4-FFF2-40B4-BE49-F238E27FC236}">
                <a16:creationId xmlns:a16="http://schemas.microsoft.com/office/drawing/2014/main" id="{30ADE0D3-1C89-35E7-B5E5-7D9746D50434}"/>
              </a:ext>
            </a:extLst>
          </p:cNvPr>
          <p:cNvGraphicFramePr>
            <a:graphicFrameLocks noGrp="1"/>
          </p:cNvGraphicFramePr>
          <p:nvPr>
            <p:ph idx="1"/>
            <p:extLst>
              <p:ext uri="{D42A27DB-BD31-4B8C-83A1-F6EECF244321}">
                <p14:modId xmlns:p14="http://schemas.microsoft.com/office/powerpoint/2010/main" val="2618838206"/>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1574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4B9C5F-6E41-1878-F0B0-9FD20A88AB14}"/>
              </a:ext>
            </a:extLst>
          </p:cNvPr>
          <p:cNvSpPr>
            <a:spLocks noGrp="1"/>
          </p:cNvSpPr>
          <p:nvPr>
            <p:ph type="ctrTitle"/>
          </p:nvPr>
        </p:nvSpPr>
        <p:spPr>
          <a:xfrm>
            <a:off x="603504" y="770467"/>
            <a:ext cx="4205568" cy="3352800"/>
          </a:xfrm>
        </p:spPr>
        <p:txBody>
          <a:bodyPr>
            <a:normAutofit fontScale="90000"/>
          </a:bodyPr>
          <a:lstStyle/>
          <a:p>
            <a:r>
              <a:rPr lang="en-US" sz="6100" dirty="0"/>
              <a:t>Presentation of the Digital Newsletter</a:t>
            </a:r>
            <a:br>
              <a:rPr lang="en-US" sz="6100" dirty="0"/>
            </a:br>
            <a:br>
              <a:rPr lang="en-US" sz="6100" dirty="0"/>
            </a:br>
            <a:r>
              <a:rPr lang="en-US" sz="4000" dirty="0"/>
              <a:t>news@johnbarry.com</a:t>
            </a:r>
          </a:p>
        </p:txBody>
      </p:sp>
      <p:sp>
        <p:nvSpPr>
          <p:cNvPr id="3084" name="Rectangle 3083">
            <a:extLst>
              <a:ext uri="{FF2B5EF4-FFF2-40B4-BE49-F238E27FC236}">
                <a16:creationId xmlns:a16="http://schemas.microsoft.com/office/drawing/2014/main" id="{FCA118C4-32A6-466D-8453-BA738103A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2536" y="0"/>
            <a:ext cx="673946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humbnail Image A person jumping off a high dive into a pool filled with digital newsletters, represented by shades of purple. The scene should be dynamic and whimsical, capturing the excitement and innovation of digital communication.">
            <a:extLst>
              <a:ext uri="{FF2B5EF4-FFF2-40B4-BE49-F238E27FC236}">
                <a16:creationId xmlns:a16="http://schemas.microsoft.com/office/drawing/2014/main" id="{CB083EB6-45E3-D61B-00C9-2032B7611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77" r="-1" b="-1"/>
          <a:stretch>
            <a:fillRect/>
          </a:stretch>
        </p:blipFill>
        <p:spPr bwMode="auto">
          <a:xfrm>
            <a:off x="6096000" y="629265"/>
            <a:ext cx="5452536" cy="5585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33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descr="Create a drawing of computers and people on a Zoom call. Include various individuals interacting through their screens, with some typing, others talking, and a few listening attentively. Use a sketch style with clear lines and minimal shading. Incorporate elements like computer screens, webcams, and microphones. The background should be simple, focusing on the interaction between people and technology. Use neutral colors to keep the drawing professional and engaging.">
            <a:extLst>
              <a:ext uri="{FF2B5EF4-FFF2-40B4-BE49-F238E27FC236}">
                <a16:creationId xmlns:a16="http://schemas.microsoft.com/office/drawing/2014/main" id="{13D14DA7-C1E1-A8FB-1276-10A17065A216}"/>
              </a:ext>
            </a:extLst>
          </p:cNvPr>
          <p:cNvPicPr>
            <a:picLocks noChangeAspect="1"/>
          </p:cNvPicPr>
          <p:nvPr/>
        </p:nvPicPr>
        <p:blipFill>
          <a:blip r:embed="rId3">
            <a:duotone>
              <a:schemeClr val="accent1">
                <a:shade val="45000"/>
                <a:satMod val="135000"/>
              </a:schemeClr>
              <a:prstClr val="white"/>
            </a:duotone>
            <a:alphaModFix amt="45000"/>
          </a:blip>
          <a:srcRect t="21875" b="21875"/>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2FF7338-BA41-0C62-3F8F-41BC22528EAF}"/>
              </a:ext>
            </a:extLst>
          </p:cNvPr>
          <p:cNvSpPr>
            <a:spLocks noGrp="1"/>
          </p:cNvSpPr>
          <p:nvPr>
            <p:ph type="title"/>
          </p:nvPr>
        </p:nvSpPr>
        <p:spPr>
          <a:xfrm>
            <a:off x="657224" y="499533"/>
            <a:ext cx="10772775" cy="1658198"/>
          </a:xfrm>
        </p:spPr>
        <p:txBody>
          <a:bodyPr vert="horz" lIns="91440" tIns="45720" rIns="91440" bIns="45720" rtlCol="0" anchor="ctr">
            <a:normAutofit/>
          </a:bodyPr>
          <a:lstStyle/>
          <a:p>
            <a:r>
              <a:rPr lang="en-US" b="1" dirty="0">
                <a:solidFill>
                  <a:schemeClr val="bg1"/>
                </a:solidFill>
              </a:rPr>
              <a:t>Committee Members</a:t>
            </a:r>
          </a:p>
        </p:txBody>
      </p:sp>
      <p:graphicFrame>
        <p:nvGraphicFramePr>
          <p:cNvPr id="8" name="Content Placeholder 3">
            <a:extLst>
              <a:ext uri="{FF2B5EF4-FFF2-40B4-BE49-F238E27FC236}">
                <a16:creationId xmlns:a16="http://schemas.microsoft.com/office/drawing/2014/main" id="{C71542F8-AF18-5CBB-A0C3-0B4C8BC09235}"/>
              </a:ext>
            </a:extLst>
          </p:cNvPr>
          <p:cNvGraphicFramePr>
            <a:graphicFrameLocks noGrp="1"/>
          </p:cNvGraphicFramePr>
          <p:nvPr>
            <p:ph sz="half" idx="2"/>
            <p:extLst>
              <p:ext uri="{D42A27DB-BD31-4B8C-83A1-F6EECF244321}">
                <p14:modId xmlns:p14="http://schemas.microsoft.com/office/powerpoint/2010/main" val="236257326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8198429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7CEFFDD-605F-41E2-8017-6484074C5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rgbClr val="553B7F"/>
          </a:solidFill>
          <a:ln>
            <a:solidFill>
              <a:srgbClr val="553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8D6414-E393-A2B0-8A58-F6E1A2A5AF39}"/>
              </a:ext>
            </a:extLst>
          </p:cNvPr>
          <p:cNvSpPr>
            <a:spLocks noGrp="1"/>
          </p:cNvSpPr>
          <p:nvPr>
            <p:ph type="title"/>
          </p:nvPr>
        </p:nvSpPr>
        <p:spPr>
          <a:xfrm>
            <a:off x="8343333" y="4517708"/>
            <a:ext cx="3401568" cy="1920240"/>
          </a:xfrm>
        </p:spPr>
        <p:txBody>
          <a:bodyPr anchor="b">
            <a:normAutofit/>
          </a:bodyPr>
          <a:lstStyle/>
          <a:p>
            <a:r>
              <a:rPr lang="en-US" sz="3400" dirty="0">
                <a:solidFill>
                  <a:srgbClr val="FFFFFF"/>
                </a:solidFill>
                <a:ea typeface="Calibri Light"/>
                <a:cs typeface="Calibri Light"/>
              </a:rPr>
              <a:t>The ad hoc committee thanks you all for letting us be of service.</a:t>
            </a:r>
            <a:endParaRPr lang="en-US" sz="3400" dirty="0">
              <a:solidFill>
                <a:srgbClr val="FFFFFF"/>
              </a:solidFill>
            </a:endParaRPr>
          </a:p>
        </p:txBody>
      </p:sp>
      <p:pic>
        <p:nvPicPr>
          <p:cNvPr id="6" name="Picture 5">
            <a:extLst>
              <a:ext uri="{FF2B5EF4-FFF2-40B4-BE49-F238E27FC236}">
                <a16:creationId xmlns:a16="http://schemas.microsoft.com/office/drawing/2014/main" id="{6EB51D5D-DE66-9230-6488-4BEEB9EF8732}"/>
              </a:ext>
            </a:extLst>
          </p:cNvPr>
          <p:cNvPicPr>
            <a:picLocks noChangeAspect="1"/>
          </p:cNvPicPr>
          <p:nvPr/>
        </p:nvPicPr>
        <p:blipFill>
          <a:blip r:embed="rId3"/>
          <a:srcRect b="9238"/>
          <a:stretch>
            <a:fillRect/>
          </a:stretch>
        </p:blipFill>
        <p:spPr>
          <a:xfrm>
            <a:off x="694827" y="640080"/>
            <a:ext cx="6156873" cy="5588101"/>
          </a:xfrm>
          <a:prstGeom prst="rect">
            <a:avLst/>
          </a:prstGeom>
        </p:spPr>
      </p:pic>
      <p:sp>
        <p:nvSpPr>
          <p:cNvPr id="3" name="Content Placeholder 2">
            <a:extLst>
              <a:ext uri="{FF2B5EF4-FFF2-40B4-BE49-F238E27FC236}">
                <a16:creationId xmlns:a16="http://schemas.microsoft.com/office/drawing/2014/main" id="{88E9EA4B-9485-9F58-4E83-9D30A4344833}"/>
              </a:ext>
            </a:extLst>
          </p:cNvPr>
          <p:cNvSpPr>
            <a:spLocks noGrp="1"/>
          </p:cNvSpPr>
          <p:nvPr>
            <p:ph idx="1"/>
          </p:nvPr>
        </p:nvSpPr>
        <p:spPr>
          <a:xfrm>
            <a:off x="8173212" y="2419773"/>
            <a:ext cx="3401568" cy="3358092"/>
          </a:xfrm>
        </p:spPr>
        <p:txBody>
          <a:bodyPr vert="horz" lIns="91440" tIns="45720" rIns="91440" bIns="45720" rtlCol="0">
            <a:normAutofit/>
          </a:bodyPr>
          <a:lstStyle/>
          <a:p>
            <a:r>
              <a:rPr lang="en-US" sz="1800" dirty="0">
                <a:solidFill>
                  <a:srgbClr val="FFFFFF"/>
                </a:solidFill>
                <a:ea typeface="Calibri Light"/>
                <a:cs typeface="Calibri Light"/>
              </a:rPr>
              <a:t> </a:t>
            </a:r>
          </a:p>
          <a:p>
            <a:endParaRPr lang="en-US" sz="1800" dirty="0">
              <a:solidFill>
                <a:srgbClr val="FFFFFF"/>
              </a:solidFill>
              <a:ea typeface="Calibri Light"/>
              <a:cs typeface="Calibri Light"/>
            </a:endParaRPr>
          </a:p>
          <a:p>
            <a:endParaRPr lang="en-US" sz="1800" dirty="0">
              <a:solidFill>
                <a:srgbClr val="FFFFFF"/>
              </a:solidFill>
              <a:ea typeface="Calibri Light"/>
              <a:cs typeface="Calibri Light"/>
            </a:endParaRPr>
          </a:p>
        </p:txBody>
      </p:sp>
    </p:spTree>
    <p:extLst>
      <p:ext uri="{BB962C8B-B14F-4D97-AF65-F5344CB8AC3E}">
        <p14:creationId xmlns:p14="http://schemas.microsoft.com/office/powerpoint/2010/main" val="392392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8887-0FC5-7FF7-0440-ED60E9712CCD}"/>
              </a:ext>
            </a:extLst>
          </p:cNvPr>
          <p:cNvSpPr>
            <a:spLocks noGrp="1"/>
          </p:cNvSpPr>
          <p:nvPr>
            <p:ph type="title"/>
          </p:nvPr>
        </p:nvSpPr>
        <p:spPr>
          <a:xfrm>
            <a:off x="657224" y="499533"/>
            <a:ext cx="10772775" cy="648783"/>
          </a:xfrm>
        </p:spPr>
        <p:txBody>
          <a:bodyPr>
            <a:normAutofit fontScale="90000"/>
          </a:bodyPr>
          <a:lstStyle/>
          <a:p>
            <a:r>
              <a:rPr lang="en-US" dirty="0"/>
              <a:t>Agenda for Today</a:t>
            </a:r>
          </a:p>
        </p:txBody>
      </p:sp>
      <p:graphicFrame>
        <p:nvGraphicFramePr>
          <p:cNvPr id="11" name="Content Placeholder 2">
            <a:extLst>
              <a:ext uri="{FF2B5EF4-FFF2-40B4-BE49-F238E27FC236}">
                <a16:creationId xmlns:a16="http://schemas.microsoft.com/office/drawing/2014/main" id="{D8360C53-D6D9-C043-60C4-E39C64C8717C}"/>
              </a:ext>
            </a:extLst>
          </p:cNvPr>
          <p:cNvGraphicFramePr>
            <a:graphicFrameLocks noGrp="1"/>
          </p:cNvGraphicFramePr>
          <p:nvPr>
            <p:ph idx="1"/>
            <p:extLst>
              <p:ext uri="{D42A27DB-BD31-4B8C-83A1-F6EECF244321}">
                <p14:modId xmlns:p14="http://schemas.microsoft.com/office/powerpoint/2010/main" val="1190563541"/>
              </p:ext>
            </p:extLst>
          </p:nvPr>
        </p:nvGraphicFramePr>
        <p:xfrm>
          <a:off x="116958" y="1254642"/>
          <a:ext cx="11802140" cy="53162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1306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8D80A3-503A-400A-9D7F-99EC3CE06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8DDF1A-0599-D1B9-C88A-B77BAAB4D4F0}"/>
              </a:ext>
            </a:extLst>
          </p:cNvPr>
          <p:cNvSpPr>
            <a:spLocks noGrp="1"/>
          </p:cNvSpPr>
          <p:nvPr>
            <p:ph type="title"/>
          </p:nvPr>
        </p:nvSpPr>
        <p:spPr>
          <a:xfrm>
            <a:off x="657224" y="4772508"/>
            <a:ext cx="10772775" cy="1658198"/>
          </a:xfrm>
        </p:spPr>
        <p:txBody>
          <a:bodyPr>
            <a:normAutofit/>
          </a:bodyPr>
          <a:lstStyle/>
          <a:p>
            <a:r>
              <a:rPr lang="en-US">
                <a:solidFill>
                  <a:srgbClr val="FFFFFF"/>
                </a:solidFill>
              </a:rPr>
              <a:t>General Purpose of the Newsletter</a:t>
            </a:r>
          </a:p>
        </p:txBody>
      </p:sp>
      <p:graphicFrame>
        <p:nvGraphicFramePr>
          <p:cNvPr id="5" name="Content Placeholder 2">
            <a:extLst>
              <a:ext uri="{FF2B5EF4-FFF2-40B4-BE49-F238E27FC236}">
                <a16:creationId xmlns:a16="http://schemas.microsoft.com/office/drawing/2014/main" id="{AF8717CA-2E08-8042-A3E6-FC4DE201A0F6}"/>
              </a:ext>
            </a:extLst>
          </p:cNvPr>
          <p:cNvGraphicFramePr>
            <a:graphicFrameLocks noGrp="1"/>
          </p:cNvGraphicFramePr>
          <p:nvPr>
            <p:ph idx="1"/>
            <p:extLst>
              <p:ext uri="{D42A27DB-BD31-4B8C-83A1-F6EECF244321}">
                <p14:modId xmlns:p14="http://schemas.microsoft.com/office/powerpoint/2010/main" val="4038794074"/>
              </p:ext>
            </p:extLst>
          </p:nvPr>
        </p:nvGraphicFramePr>
        <p:xfrm>
          <a:off x="676275" y="643468"/>
          <a:ext cx="10872258" cy="3501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833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D949E2-7BEE-7036-0F61-B4A655D65A26}"/>
              </a:ext>
            </a:extLst>
          </p:cNvPr>
          <p:cNvSpPr>
            <a:spLocks noGrp="1"/>
          </p:cNvSpPr>
          <p:nvPr>
            <p:ph type="title"/>
          </p:nvPr>
        </p:nvSpPr>
        <p:spPr/>
        <p:txBody>
          <a:bodyPr/>
          <a:lstStyle/>
          <a:p>
            <a:r>
              <a:rPr lang="en-US" dirty="0"/>
              <a:t>Accessibility</a:t>
            </a:r>
          </a:p>
        </p:txBody>
      </p:sp>
      <p:graphicFrame>
        <p:nvGraphicFramePr>
          <p:cNvPr id="8" name="Content Placeholder 5">
            <a:extLst>
              <a:ext uri="{FF2B5EF4-FFF2-40B4-BE49-F238E27FC236}">
                <a16:creationId xmlns:a16="http://schemas.microsoft.com/office/drawing/2014/main" id="{B2DACF4D-5552-53E0-8B0B-A08FDAA41AB3}"/>
              </a:ext>
            </a:extLst>
          </p:cNvPr>
          <p:cNvGraphicFramePr>
            <a:graphicFrameLocks noGrp="1"/>
          </p:cNvGraphicFramePr>
          <p:nvPr>
            <p:ph idx="1"/>
            <p:extLst>
              <p:ext uri="{D42A27DB-BD31-4B8C-83A1-F6EECF244321}">
                <p14:modId xmlns:p14="http://schemas.microsoft.com/office/powerpoint/2010/main" val="3370289579"/>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964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B08861-9373-2579-4EA2-4A45B3C34CE6}"/>
              </a:ext>
            </a:extLst>
          </p:cNvPr>
          <p:cNvSpPr>
            <a:spLocks noGrp="1"/>
          </p:cNvSpPr>
          <p:nvPr>
            <p:ph idx="1"/>
          </p:nvPr>
        </p:nvSpPr>
        <p:spPr>
          <a:xfrm>
            <a:off x="676656" y="643467"/>
            <a:ext cx="6235869" cy="5584295"/>
          </a:xfrm>
        </p:spPr>
        <p:txBody>
          <a:bodyPr anchor="ctr">
            <a:normAutofit/>
          </a:bodyPr>
          <a:lstStyle/>
          <a:p>
            <a:pPr lvl="0"/>
            <a:r>
              <a:rPr lang="en-US" sz="1900" b="1" dirty="0"/>
              <a:t>Language Barriers:</a:t>
            </a:r>
            <a:r>
              <a:rPr lang="en-US" sz="1900" dirty="0"/>
              <a:t> Easily translated into Spanish by selecting the Spanish version</a:t>
            </a:r>
          </a:p>
          <a:p>
            <a:r>
              <a:rPr lang="en-US" sz="1900" b="1" dirty="0"/>
              <a:t>Rural Locations with Poor Internet:</a:t>
            </a:r>
            <a:r>
              <a:rPr lang="en-US" sz="1900" dirty="0"/>
              <a:t> Lightweight HTML format loads quickly, even on slow or limited internet connections. Islands and parts of the Olympic Peninsula have limited band width.  This is easier to load.  Remote communities are used to accessing thru internet instead of paper.</a:t>
            </a:r>
          </a:p>
          <a:p>
            <a:pPr lvl="0"/>
            <a:r>
              <a:rPr lang="en-US" sz="1900" b="1" dirty="0"/>
              <a:t>Individuals in Custody:</a:t>
            </a:r>
            <a:r>
              <a:rPr lang="en-US" sz="1900" dirty="0"/>
              <a:t>  Stafford Creek Corrections Center and Clallam Bay Corrections Centers have reported that the printed version of the digital newsletter is acceptable to be brought into the facility ensuing those inside have access to Area business information if they wish. Some may be able to access the information online.</a:t>
            </a:r>
          </a:p>
          <a:p>
            <a:pPr lvl="0"/>
            <a:r>
              <a:rPr lang="en-US" sz="1900" b="1" dirty="0"/>
              <a:t>Visual Impairments:</a:t>
            </a:r>
            <a:r>
              <a:rPr lang="en-US" sz="1900" dirty="0"/>
              <a:t> Digital format allows users to adjust text size, use screen readers, or apply high-contrast settings.</a:t>
            </a:r>
          </a:p>
          <a:p>
            <a:pPr lvl="0"/>
            <a:r>
              <a:rPr lang="en-US" sz="1900" b="1" dirty="0"/>
              <a:t>Young People and Young Heart:</a:t>
            </a:r>
            <a:r>
              <a:rPr lang="en-US" sz="1900" dirty="0"/>
              <a:t> More tech-savvy and prefer digital formats. This solution meets them where they are—on phones, tablets, and other devices they already use.</a:t>
            </a:r>
          </a:p>
          <a:p>
            <a:endParaRPr lang="en-US" sz="1900" dirty="0"/>
          </a:p>
        </p:txBody>
      </p:sp>
      <p:sp>
        <p:nvSpPr>
          <p:cNvPr id="12" name="Rectangle 11">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B850FB-F3CE-8C54-0D17-00F8AF422060}"/>
              </a:ext>
            </a:extLst>
          </p:cNvPr>
          <p:cNvSpPr>
            <a:spLocks noGrp="1"/>
          </p:cNvSpPr>
          <p:nvPr>
            <p:ph type="title"/>
          </p:nvPr>
        </p:nvSpPr>
        <p:spPr>
          <a:xfrm>
            <a:off x="8199458" y="643467"/>
            <a:ext cx="3349075" cy="5584296"/>
          </a:xfrm>
        </p:spPr>
        <p:txBody>
          <a:bodyPr anchor="ctr">
            <a:normAutofit fontScale="90000"/>
          </a:bodyPr>
          <a:lstStyle/>
          <a:p>
            <a:r>
              <a:rPr lang="en-US" sz="4000" dirty="0">
                <a:solidFill>
                  <a:srgbClr val="FFFFFF"/>
                </a:solidFill>
              </a:rPr>
              <a:t>Remote Communities</a:t>
            </a:r>
            <a:br>
              <a:rPr lang="en-US" sz="4000" dirty="0">
                <a:solidFill>
                  <a:srgbClr val="FFFFFF"/>
                </a:solidFill>
              </a:rPr>
            </a:br>
            <a:br>
              <a:rPr lang="en-US" sz="4000" dirty="0">
                <a:solidFill>
                  <a:srgbClr val="FFFFFF"/>
                </a:solidFill>
              </a:rPr>
            </a:br>
            <a:r>
              <a:rPr lang="en-US" sz="4000" dirty="0">
                <a:solidFill>
                  <a:schemeClr val="bg1"/>
                </a:solidFill>
              </a:rPr>
              <a:t>According to AA.org, remote groups are those that face challenges such as language, culture, geography, or limited internet. </a:t>
            </a:r>
            <a:r>
              <a:rPr lang="en-US" sz="4000" dirty="0"/>
              <a:t>access. </a:t>
            </a:r>
            <a:r>
              <a:rPr lang="en-US" sz="1800" dirty="0">
                <a:solidFill>
                  <a:schemeClr val="tx1"/>
                </a:solidFill>
                <a:hlinkClick r:id="rId3">
                  <a:extLst>
                    <a:ext uri="{A12FA001-AC4F-418D-AE19-62706E023703}">
                      <ahyp:hlinkClr xmlns:ahyp="http://schemas.microsoft.com/office/drawing/2018/hyperlinkcolor" val="tx"/>
                    </a:ext>
                  </a:extLst>
                </a:hlinkClick>
              </a:rPr>
              <a:t>M-48i_0924.pdf</a:t>
            </a:r>
            <a:br>
              <a:rPr lang="en-US" sz="4000" dirty="0">
                <a:solidFill>
                  <a:schemeClr val="tx1"/>
                </a:solidFill>
              </a:rPr>
            </a:br>
            <a:endParaRPr lang="en-US" sz="4000" dirty="0">
              <a:solidFill>
                <a:srgbClr val="FFFFFF"/>
              </a:solidFill>
            </a:endParaRPr>
          </a:p>
        </p:txBody>
      </p:sp>
    </p:spTree>
    <p:extLst>
      <p:ext uri="{BB962C8B-B14F-4D97-AF65-F5344CB8AC3E}">
        <p14:creationId xmlns:p14="http://schemas.microsoft.com/office/powerpoint/2010/main" val="195701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CEEE9-5BDC-A567-D134-6E838E786414}"/>
              </a:ext>
            </a:extLst>
          </p:cNvPr>
          <p:cNvSpPr>
            <a:spLocks noGrp="1"/>
          </p:cNvSpPr>
          <p:nvPr>
            <p:ph type="title"/>
          </p:nvPr>
        </p:nvSpPr>
        <p:spPr>
          <a:xfrm>
            <a:off x="657224" y="499533"/>
            <a:ext cx="11534776" cy="1658198"/>
          </a:xfrm>
        </p:spPr>
        <p:txBody>
          <a:bodyPr/>
          <a:lstStyle/>
          <a:p>
            <a:r>
              <a:rPr lang="en-US" dirty="0"/>
              <a:t>What about those who can’t access digital?</a:t>
            </a:r>
          </a:p>
        </p:txBody>
      </p:sp>
      <p:graphicFrame>
        <p:nvGraphicFramePr>
          <p:cNvPr id="4" name="Content Placeholder 3">
            <a:extLst>
              <a:ext uri="{FF2B5EF4-FFF2-40B4-BE49-F238E27FC236}">
                <a16:creationId xmlns:a16="http://schemas.microsoft.com/office/drawing/2014/main" id="{41B252AF-15BE-06E1-38FF-2105A5BC3B54}"/>
              </a:ext>
            </a:extLst>
          </p:cNvPr>
          <p:cNvGraphicFramePr>
            <a:graphicFrameLocks noGrp="1"/>
          </p:cNvGraphicFramePr>
          <p:nvPr>
            <p:ph idx="1"/>
            <p:extLst>
              <p:ext uri="{D42A27DB-BD31-4B8C-83A1-F6EECF244321}">
                <p14:modId xmlns:p14="http://schemas.microsoft.com/office/powerpoint/2010/main" val="2923047550"/>
              </p:ext>
            </p:extLst>
          </p:nvPr>
        </p:nvGraphicFramePr>
        <p:xfrm>
          <a:off x="676656" y="2011680"/>
          <a:ext cx="10753725" cy="4543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234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DC6A19-89CA-DBE7-2821-7C80AB951FF8}"/>
              </a:ext>
            </a:extLst>
          </p:cNvPr>
          <p:cNvSpPr>
            <a:spLocks noGrp="1"/>
          </p:cNvSpPr>
          <p:nvPr>
            <p:ph type="title"/>
          </p:nvPr>
        </p:nvSpPr>
        <p:spPr>
          <a:xfrm>
            <a:off x="8199458" y="643467"/>
            <a:ext cx="3349075" cy="1568105"/>
          </a:xfrm>
        </p:spPr>
        <p:txBody>
          <a:bodyPr anchor="ctr">
            <a:normAutofit/>
          </a:bodyPr>
          <a:lstStyle/>
          <a:p>
            <a:r>
              <a:rPr lang="en-US" sz="4000" dirty="0">
                <a:solidFill>
                  <a:srgbClr val="FFFFFF"/>
                </a:solidFill>
              </a:rPr>
              <a:t>Printability</a:t>
            </a:r>
          </a:p>
        </p:txBody>
      </p:sp>
      <p:graphicFrame>
        <p:nvGraphicFramePr>
          <p:cNvPr id="5" name="Content Placeholder 2">
            <a:extLst>
              <a:ext uri="{FF2B5EF4-FFF2-40B4-BE49-F238E27FC236}">
                <a16:creationId xmlns:a16="http://schemas.microsoft.com/office/drawing/2014/main" id="{33C4AFBF-FFAC-091C-9273-31E9E1D9BA7D}"/>
              </a:ext>
            </a:extLst>
          </p:cNvPr>
          <p:cNvGraphicFramePr>
            <a:graphicFrameLocks noGrp="1"/>
          </p:cNvGraphicFramePr>
          <p:nvPr>
            <p:ph idx="1"/>
            <p:extLst>
              <p:ext uri="{D42A27DB-BD31-4B8C-83A1-F6EECF244321}">
                <p14:modId xmlns:p14="http://schemas.microsoft.com/office/powerpoint/2010/main" val="82922975"/>
              </p:ext>
            </p:extLst>
          </p:nvPr>
        </p:nvGraphicFramePr>
        <p:xfrm>
          <a:off x="633413" y="684213"/>
          <a:ext cx="6278562" cy="5543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2D0A635-9306-0FF0-8BEA-1F34E71F1813}"/>
              </a:ext>
            </a:extLst>
          </p:cNvPr>
          <p:cNvPicPr>
            <a:picLocks noChangeAspect="1"/>
          </p:cNvPicPr>
          <p:nvPr/>
        </p:nvPicPr>
        <p:blipFill>
          <a:blip r:embed="rId8"/>
          <a:stretch>
            <a:fillRect/>
          </a:stretch>
        </p:blipFill>
        <p:spPr>
          <a:xfrm>
            <a:off x="7990111" y="2548065"/>
            <a:ext cx="3418623" cy="3342371"/>
          </a:xfrm>
          <a:prstGeom prst="rect">
            <a:avLst/>
          </a:prstGeom>
        </p:spPr>
      </p:pic>
    </p:spTree>
    <p:extLst>
      <p:ext uri="{BB962C8B-B14F-4D97-AF65-F5344CB8AC3E}">
        <p14:creationId xmlns:p14="http://schemas.microsoft.com/office/powerpoint/2010/main" val="3059075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5C1A7-85A9-1040-B47B-4A106EEB3A4A}"/>
              </a:ext>
            </a:extLst>
          </p:cNvPr>
          <p:cNvSpPr>
            <a:spLocks noGrp="1"/>
          </p:cNvSpPr>
          <p:nvPr>
            <p:ph type="title"/>
          </p:nvPr>
        </p:nvSpPr>
        <p:spPr/>
        <p:txBody>
          <a:bodyPr/>
          <a:lstStyle/>
          <a:p>
            <a:r>
              <a:rPr lang="en-US"/>
              <a:t>Archivable – Asked GSO</a:t>
            </a:r>
            <a:endParaRPr lang="en-US" dirty="0"/>
          </a:p>
        </p:txBody>
      </p:sp>
      <p:graphicFrame>
        <p:nvGraphicFramePr>
          <p:cNvPr id="5" name="Content Placeholder 2">
            <a:extLst>
              <a:ext uri="{FF2B5EF4-FFF2-40B4-BE49-F238E27FC236}">
                <a16:creationId xmlns:a16="http://schemas.microsoft.com/office/drawing/2014/main" id="{DFC7C5CF-E3AE-E00C-0264-585B186ACA97}"/>
              </a:ext>
            </a:extLst>
          </p:cNvPr>
          <p:cNvGraphicFramePr>
            <a:graphicFrameLocks noGrp="1"/>
          </p:cNvGraphicFramePr>
          <p:nvPr>
            <p:ph idx="1"/>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7727169"/>
      </p:ext>
    </p:extLst>
  </p:cSld>
  <p:clrMapOvr>
    <a:masterClrMapping/>
  </p:clrMapOvr>
</p:sld>
</file>

<file path=ppt/theme/theme1.xml><?xml version="1.0" encoding="utf-8"?>
<a:theme xmlns:a="http://schemas.openxmlformats.org/drawingml/2006/main" name="Metropolita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20041</TotalTime>
  <Words>1845</Words>
  <Application>Microsoft Office PowerPoint</Application>
  <PresentationFormat>Widescreen</PresentationFormat>
  <Paragraphs>197</Paragraphs>
  <Slides>20</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Arial</vt:lpstr>
      <vt:lpstr>Calibri</vt:lpstr>
      <vt:lpstr>Calibri Light</vt:lpstr>
      <vt:lpstr>Times New Roman</vt:lpstr>
      <vt:lpstr>Wingdings</vt:lpstr>
      <vt:lpstr>Metropolitan</vt:lpstr>
      <vt:lpstr> Newsletter  Ad Hoc Committee Supplemental Report  news@johnbarry.com</vt:lpstr>
      <vt:lpstr>Committee Members</vt:lpstr>
      <vt:lpstr>Agenda for Today</vt:lpstr>
      <vt:lpstr>General Purpose of the Newsletter</vt:lpstr>
      <vt:lpstr>Accessibility</vt:lpstr>
      <vt:lpstr>Remote Communities  According to AA.org, remote groups are those that face challenges such as language, culture, geography, or limited internet. access. M-48i_0924.pdf </vt:lpstr>
      <vt:lpstr>What about those who can’t access digital?</vt:lpstr>
      <vt:lpstr>Printability</vt:lpstr>
      <vt:lpstr>Archivable – Asked GSO</vt:lpstr>
      <vt:lpstr>PowerPoint Presentation</vt:lpstr>
      <vt:lpstr>Cost Printed Newsletter – est. - $35,644.06 </vt:lpstr>
      <vt:lpstr>Newsletter Printing and Mailing  Expenses  for 2025 – has a cap of spending of $20,000</vt:lpstr>
      <vt:lpstr>Digital Newsletter Cost  Total annual cost: $1,495.00  Total startup cost: $1,094.00  First-year total (startup + annual): $2,589.00 Ongoing- $1,495.00</vt:lpstr>
      <vt:lpstr>Annual Cost Comparison: Printed vs. Digital Newsletter</vt:lpstr>
      <vt:lpstr>Where Spirituality and Money Mix.</vt:lpstr>
      <vt:lpstr>The Newsletter Ad Hoc Committee’s Recommendation</vt:lpstr>
      <vt:lpstr>Recommendations Continued:  Steering Committee Chaired by the Newsletter Editor</vt:lpstr>
      <vt:lpstr>Recommendations Continued</vt:lpstr>
      <vt:lpstr>Presentation of the Digital Newsletter  news@johnbarry.com</vt:lpstr>
      <vt:lpstr>The ad hoc committee thanks you all for letting us be of service.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Geene L</dc:creator>
  <cp:lastModifiedBy>Geene L</cp:lastModifiedBy>
  <cp:revision>559</cp:revision>
  <dcterms:created xsi:type="dcterms:W3CDTF">2025-03-31T04:11:32Z</dcterms:created>
  <dcterms:modified xsi:type="dcterms:W3CDTF">2025-07-11T20:40:33Z</dcterms:modified>
</cp:coreProperties>
</file>