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ldx" ContentType="application/vnd.openxmlformats-officedocument.presentationml.slide"/>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3" r:id="rId1"/>
  </p:sldMasterIdLst>
  <p:notesMasterIdLst>
    <p:notesMasterId r:id="rId16"/>
  </p:notesMasterIdLst>
  <p:sldIdLst>
    <p:sldId id="279" r:id="rId2"/>
    <p:sldId id="280" r:id="rId3"/>
    <p:sldId id="281" r:id="rId4"/>
    <p:sldId id="923" r:id="rId5"/>
    <p:sldId id="924" r:id="rId6"/>
    <p:sldId id="285" r:id="rId7"/>
    <p:sldId id="925" r:id="rId8"/>
    <p:sldId id="926" r:id="rId9"/>
    <p:sldId id="283" r:id="rId10"/>
    <p:sldId id="930" r:id="rId11"/>
    <p:sldId id="929" r:id="rId12"/>
    <p:sldId id="928" r:id="rId13"/>
    <p:sldId id="927" r:id="rId14"/>
    <p:sldId id="92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66FFFF"/>
    <a:srgbClr val="0000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0132" autoAdjust="0"/>
  </p:normalViewPr>
  <p:slideViewPr>
    <p:cSldViewPr snapToGrid="0">
      <p:cViewPr varScale="1">
        <p:scale>
          <a:sx n="66" d="100"/>
          <a:sy n="66" d="100"/>
        </p:scale>
        <p:origin x="12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E623A7-9EC6-405E-98C2-9EB051481CCA}" type="datetimeFigureOut">
              <a:rPr lang="en-US" smtClean="0"/>
              <a:t>3/14/2021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65498A-8C5D-4BBA-B1F4-19252B27D5A1}" type="slidenum">
              <a:rPr lang="en-US" smtClean="0"/>
              <a:t>‹#›</a:t>
            </a:fld>
            <a:endParaRPr lang="en-US"/>
          </a:p>
        </p:txBody>
      </p:sp>
    </p:spTree>
    <p:extLst>
      <p:ext uri="{BB962C8B-B14F-4D97-AF65-F5344CB8AC3E}">
        <p14:creationId xmlns:p14="http://schemas.microsoft.com/office/powerpoint/2010/main" val="2114138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Thank you in advance for helping me prepare for the 71st General Service Conference (GSC).  There are multiple ways you can help me prepare.  First and foremost, please come to a Pre-Conference.  There are four different Pre-Conferences and you can come to which ever works best for you.</a:t>
            </a:r>
            <a:endParaRPr lang="en-US" sz="1800" dirty="0">
              <a:effectLst/>
              <a:latin typeface="Arial" panose="020B060402020202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endParaRPr lang="en-US" sz="1800" dirty="0">
              <a:effectLst/>
              <a:latin typeface="Arial" panose="020B060402020202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 purpose of the Pre-Conferences is for the Delegate to communicate with the GSRs (and through them, to the Group) about some issues which will be addressed at the General Service Conference (held in April). This way the GSRs can inform the Delegate about their Groups conscience on the issues so that the Delegate has a sense of our Area while attending the General Service Conference.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F65498A-8C5D-4BBA-B1F4-19252B27D5A1}" type="slidenum">
              <a:rPr lang="en-US" smtClean="0"/>
              <a:t>1</a:t>
            </a:fld>
            <a:endParaRPr lang="en-US"/>
          </a:p>
        </p:txBody>
      </p:sp>
    </p:spTree>
    <p:extLst>
      <p:ext uri="{BB962C8B-B14F-4D97-AF65-F5344CB8AC3E}">
        <p14:creationId xmlns:p14="http://schemas.microsoft.com/office/powerpoint/2010/main" val="4121269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The full conference agenda is available with background.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Due to the pandemic many topics from the 70th General Service Conference were moved to this year.  As a result, there are over 100 agenda items.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Just so you know, at the GSC all topics will be discussed by each committee but that doesn’t mean the committee will recommend sending the topic to the whole Conference for consideration and vote.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I have posted the entire agenda by sections (Committees) on the Area web page for your reading pleasure.  If you would like to review certain sections and provide feedback or even feedback on the entire conference it is available on the area web page.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F65498A-8C5D-4BBA-B1F4-19252B27D5A1}" type="slidenum">
              <a:rPr lang="en-US" smtClean="0"/>
              <a:t>7</a:t>
            </a:fld>
            <a:endParaRPr lang="en-US"/>
          </a:p>
        </p:txBody>
      </p:sp>
    </p:spTree>
    <p:extLst>
      <p:ext uri="{BB962C8B-B14F-4D97-AF65-F5344CB8AC3E}">
        <p14:creationId xmlns:p14="http://schemas.microsoft.com/office/powerpoint/2010/main" val="1795226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The full conference agenda is available with background.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Due to the pandemic many topics from the 70th General Service Conference were moved to this year.  As a result, there are over 100 agenda items.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Just so you know, at the GSC all topics will be discussed by each committee but that doesn’t mean the committee will recommend sending the topic to the whole Conference for consideration and vote.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I have posted the entire agenda by sections (Committees) on the Area web page for your reading pleasure.  If you would like to review certain sections and provide feedback or even feedback on the entire conference it is available on the area web page.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F65498A-8C5D-4BBA-B1F4-19252B27D5A1}" type="slidenum">
              <a:rPr lang="en-US" smtClean="0"/>
              <a:t>8</a:t>
            </a:fld>
            <a:endParaRPr lang="en-US"/>
          </a:p>
        </p:txBody>
      </p:sp>
    </p:spTree>
    <p:extLst>
      <p:ext uri="{BB962C8B-B14F-4D97-AF65-F5344CB8AC3E}">
        <p14:creationId xmlns:p14="http://schemas.microsoft.com/office/powerpoint/2010/main" val="650923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65498A-8C5D-4BBA-B1F4-19252B27D5A1}" type="slidenum">
              <a:rPr lang="en-US" smtClean="0"/>
              <a:t>9</a:t>
            </a:fld>
            <a:endParaRPr lang="en-US"/>
          </a:p>
        </p:txBody>
      </p:sp>
    </p:spTree>
    <p:extLst>
      <p:ext uri="{BB962C8B-B14F-4D97-AF65-F5344CB8AC3E}">
        <p14:creationId xmlns:p14="http://schemas.microsoft.com/office/powerpoint/2010/main" val="3758682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65498A-8C5D-4BBA-B1F4-19252B27D5A1}" type="slidenum">
              <a:rPr lang="en-US" smtClean="0"/>
              <a:t>12</a:t>
            </a:fld>
            <a:endParaRPr lang="en-US"/>
          </a:p>
        </p:txBody>
      </p:sp>
    </p:spTree>
    <p:extLst>
      <p:ext uri="{BB962C8B-B14F-4D97-AF65-F5344CB8AC3E}">
        <p14:creationId xmlns:p14="http://schemas.microsoft.com/office/powerpoint/2010/main" val="1210030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65498A-8C5D-4BBA-B1F4-19252B27D5A1}" type="slidenum">
              <a:rPr lang="en-US" smtClean="0"/>
              <a:t>13</a:t>
            </a:fld>
            <a:endParaRPr lang="en-US"/>
          </a:p>
        </p:txBody>
      </p:sp>
    </p:spTree>
    <p:extLst>
      <p:ext uri="{BB962C8B-B14F-4D97-AF65-F5344CB8AC3E}">
        <p14:creationId xmlns:p14="http://schemas.microsoft.com/office/powerpoint/2010/main" val="1356336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4113FFD-AE7C-4339-8E7E-B9B811F6BD74}" type="slidenum">
              <a:rPr lang="en-US" smtClean="0"/>
              <a:pPr>
                <a:defRPr/>
              </a:pPr>
              <a:t>‹#›</a:t>
            </a:fld>
            <a:endParaRPr lang="en-US"/>
          </a:p>
        </p:txBody>
      </p:sp>
    </p:spTree>
    <p:extLst>
      <p:ext uri="{BB962C8B-B14F-4D97-AF65-F5344CB8AC3E}">
        <p14:creationId xmlns:p14="http://schemas.microsoft.com/office/powerpoint/2010/main" val="2503753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F4C42EB-1E08-49FC-97AA-E9B6AD90B3EA}" type="slidenum">
              <a:rPr lang="en-US" smtClean="0"/>
              <a:pPr>
                <a:defRPr/>
              </a:pPr>
              <a:t>‹#›</a:t>
            </a:fld>
            <a:endParaRPr lang="en-US"/>
          </a:p>
        </p:txBody>
      </p:sp>
    </p:spTree>
    <p:extLst>
      <p:ext uri="{BB962C8B-B14F-4D97-AF65-F5344CB8AC3E}">
        <p14:creationId xmlns:p14="http://schemas.microsoft.com/office/powerpoint/2010/main" val="3507599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F4C42EB-1E08-49FC-97AA-E9B6AD90B3EA}" type="slidenum">
              <a:rPr lang="en-US" smtClean="0"/>
              <a:pPr>
                <a:defRPr/>
              </a:pPr>
              <a:t>‹#›</a:t>
            </a:fld>
            <a:endParaRPr lang="en-US"/>
          </a:p>
        </p:txBody>
      </p:sp>
    </p:spTree>
    <p:extLst>
      <p:ext uri="{BB962C8B-B14F-4D97-AF65-F5344CB8AC3E}">
        <p14:creationId xmlns:p14="http://schemas.microsoft.com/office/powerpoint/2010/main" val="5778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F4C42EB-1E08-49FC-97AA-E9B6AD90B3EA}" type="slidenum">
              <a:rPr lang="en-US" smtClean="0"/>
              <a:pPr>
                <a:defRPr/>
              </a:pPr>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74509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F4C42EB-1E08-49FC-97AA-E9B6AD90B3EA}" type="slidenum">
              <a:rPr lang="en-US" smtClean="0"/>
              <a:pPr>
                <a:defRPr/>
              </a:pPr>
              <a:t>‹#›</a:t>
            </a:fld>
            <a:endParaRPr lang="en-US"/>
          </a:p>
        </p:txBody>
      </p:sp>
    </p:spTree>
    <p:extLst>
      <p:ext uri="{BB962C8B-B14F-4D97-AF65-F5344CB8AC3E}">
        <p14:creationId xmlns:p14="http://schemas.microsoft.com/office/powerpoint/2010/main" val="2905848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AF4C42EB-1E08-49FC-97AA-E9B6AD90B3EA}" type="slidenum">
              <a:rPr lang="en-US" smtClean="0"/>
              <a:pPr>
                <a:defRPr/>
              </a:pPr>
              <a:t>‹#›</a:t>
            </a:fld>
            <a:endParaRPr lang="en-US"/>
          </a:p>
        </p:txBody>
      </p:sp>
    </p:spTree>
    <p:extLst>
      <p:ext uri="{BB962C8B-B14F-4D97-AF65-F5344CB8AC3E}">
        <p14:creationId xmlns:p14="http://schemas.microsoft.com/office/powerpoint/2010/main" val="3490502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AF4C42EB-1E08-49FC-97AA-E9B6AD90B3EA}" type="slidenum">
              <a:rPr lang="en-US" smtClean="0"/>
              <a:pPr>
                <a:defRPr/>
              </a:pPr>
              <a:t>‹#›</a:t>
            </a:fld>
            <a:endParaRPr lang="en-US"/>
          </a:p>
        </p:txBody>
      </p:sp>
    </p:spTree>
    <p:extLst>
      <p:ext uri="{BB962C8B-B14F-4D97-AF65-F5344CB8AC3E}">
        <p14:creationId xmlns:p14="http://schemas.microsoft.com/office/powerpoint/2010/main" val="6678986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ADDB068-D922-4F5C-A4C2-EA745E6DA0C8}" type="slidenum">
              <a:rPr lang="en-US" smtClean="0"/>
              <a:pPr>
                <a:defRPr/>
              </a:pPr>
              <a:t>‹#›</a:t>
            </a:fld>
            <a:endParaRPr lang="en-US"/>
          </a:p>
        </p:txBody>
      </p:sp>
    </p:spTree>
    <p:extLst>
      <p:ext uri="{BB962C8B-B14F-4D97-AF65-F5344CB8AC3E}">
        <p14:creationId xmlns:p14="http://schemas.microsoft.com/office/powerpoint/2010/main" val="11821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C15DABE-C7D7-4723-A6FF-A34310064417}" type="slidenum">
              <a:rPr lang="en-US" smtClean="0"/>
              <a:pPr>
                <a:defRPr/>
              </a:pPr>
              <a:t>‹#›</a:t>
            </a:fld>
            <a:endParaRPr lang="en-US"/>
          </a:p>
        </p:txBody>
      </p:sp>
    </p:spTree>
    <p:extLst>
      <p:ext uri="{BB962C8B-B14F-4D97-AF65-F5344CB8AC3E}">
        <p14:creationId xmlns:p14="http://schemas.microsoft.com/office/powerpoint/2010/main" val="1565012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12DA84-DACE-4451-B512-77F0A4DC6EA3}" type="slidenum">
              <a:rPr lang="en-US" smtClean="0"/>
              <a:pPr>
                <a:defRPr/>
              </a:pPr>
              <a:t>‹#›</a:t>
            </a:fld>
            <a:endParaRPr lang="en-US"/>
          </a:p>
        </p:txBody>
      </p:sp>
    </p:spTree>
    <p:extLst>
      <p:ext uri="{BB962C8B-B14F-4D97-AF65-F5344CB8AC3E}">
        <p14:creationId xmlns:p14="http://schemas.microsoft.com/office/powerpoint/2010/main" val="4191584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1E76817-5260-4068-B374-EC70A480E698}" type="slidenum">
              <a:rPr lang="en-US" smtClean="0"/>
              <a:pPr>
                <a:defRPr/>
              </a:pPr>
              <a:t>‹#›</a:t>
            </a:fld>
            <a:endParaRPr lang="en-US"/>
          </a:p>
        </p:txBody>
      </p:sp>
    </p:spTree>
    <p:extLst>
      <p:ext uri="{BB962C8B-B14F-4D97-AF65-F5344CB8AC3E}">
        <p14:creationId xmlns:p14="http://schemas.microsoft.com/office/powerpoint/2010/main" val="2515148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6F8AF2E-CA39-460B-9FA6-9417C8ECC15E}" type="slidenum">
              <a:rPr lang="en-US" smtClean="0"/>
              <a:pPr>
                <a:defRPr/>
              </a:pPr>
              <a:t>‹#›</a:t>
            </a:fld>
            <a:endParaRPr lang="en-US"/>
          </a:p>
        </p:txBody>
      </p:sp>
    </p:spTree>
    <p:extLst>
      <p:ext uri="{BB962C8B-B14F-4D97-AF65-F5344CB8AC3E}">
        <p14:creationId xmlns:p14="http://schemas.microsoft.com/office/powerpoint/2010/main" val="730806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93A2D885-6B16-409D-A79A-0A30E4A0A45A}" type="slidenum">
              <a:rPr lang="en-US" smtClean="0"/>
              <a:pPr>
                <a:defRPr/>
              </a:pPr>
              <a:t>‹#›</a:t>
            </a:fld>
            <a:endParaRPr lang="en-US"/>
          </a:p>
        </p:txBody>
      </p:sp>
    </p:spTree>
    <p:extLst>
      <p:ext uri="{BB962C8B-B14F-4D97-AF65-F5344CB8AC3E}">
        <p14:creationId xmlns:p14="http://schemas.microsoft.com/office/powerpoint/2010/main" val="2635315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8D0E6FFD-7924-43F3-82F9-257368FEE9A9}" type="slidenum">
              <a:rPr lang="en-US" smtClean="0"/>
              <a:pPr>
                <a:defRPr/>
              </a:pPr>
              <a:t>‹#›</a:t>
            </a:fld>
            <a:endParaRPr lang="en-US"/>
          </a:p>
        </p:txBody>
      </p:sp>
    </p:spTree>
    <p:extLst>
      <p:ext uri="{BB962C8B-B14F-4D97-AF65-F5344CB8AC3E}">
        <p14:creationId xmlns:p14="http://schemas.microsoft.com/office/powerpoint/2010/main" val="2789974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51AB65CD-C0B3-459D-AB51-8515A83DB224}" type="slidenum">
              <a:rPr lang="en-US" smtClean="0"/>
              <a:pPr>
                <a:defRPr/>
              </a:pPr>
              <a:t>‹#›</a:t>
            </a:fld>
            <a:endParaRPr lang="en-US"/>
          </a:p>
        </p:txBody>
      </p:sp>
    </p:spTree>
    <p:extLst>
      <p:ext uri="{BB962C8B-B14F-4D97-AF65-F5344CB8AC3E}">
        <p14:creationId xmlns:p14="http://schemas.microsoft.com/office/powerpoint/2010/main" val="2311175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E3646B9-446B-4A02-A33B-9909B0E13709}" type="slidenum">
              <a:rPr lang="en-US" smtClean="0"/>
              <a:pPr>
                <a:defRPr/>
              </a:pPr>
              <a:t>‹#›</a:t>
            </a:fld>
            <a:endParaRPr lang="en-US"/>
          </a:p>
        </p:txBody>
      </p:sp>
    </p:spTree>
    <p:extLst>
      <p:ext uri="{BB962C8B-B14F-4D97-AF65-F5344CB8AC3E}">
        <p14:creationId xmlns:p14="http://schemas.microsoft.com/office/powerpoint/2010/main" val="3055380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FD0CD22-0F51-4249-9FE5-02BEFEFD920E}" type="slidenum">
              <a:rPr lang="en-US" smtClean="0"/>
              <a:pPr>
                <a:defRPr/>
              </a:pPr>
              <a:t>‹#›</a:t>
            </a:fld>
            <a:endParaRPr lang="en-US"/>
          </a:p>
        </p:txBody>
      </p:sp>
    </p:spTree>
    <p:extLst>
      <p:ext uri="{BB962C8B-B14F-4D97-AF65-F5344CB8AC3E}">
        <p14:creationId xmlns:p14="http://schemas.microsoft.com/office/powerpoint/2010/main" val="123882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fld id="{AF4C42EB-1E08-49FC-97AA-E9B6AD90B3EA}" type="slidenum">
              <a:rPr lang="en-US" smtClean="0"/>
              <a:pPr>
                <a:defRPr/>
              </a:pPr>
              <a:t>‹#›</a:t>
            </a:fld>
            <a:endParaRPr lang="en-US"/>
          </a:p>
        </p:txBody>
      </p:sp>
    </p:spTree>
    <p:extLst>
      <p:ext uri="{BB962C8B-B14F-4D97-AF65-F5344CB8AC3E}">
        <p14:creationId xmlns:p14="http://schemas.microsoft.com/office/powerpoint/2010/main" val="1266014503"/>
      </p:ext>
    </p:extLst>
  </p:cSld>
  <p:clrMap bg1="dk1" tx1="lt1" bg2="dk2" tx2="lt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40"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vimeopro.com/user112910871/big-book-riptab/video/500617913"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package" Target="../embeddings/Microsoft_PowerPoint_Slide.sldx"/><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8" name="Rectangle 6"/>
          <p:cNvSpPr>
            <a:spLocks noGrp="1" noChangeArrowheads="1"/>
          </p:cNvSpPr>
          <p:nvPr>
            <p:ph type="title"/>
          </p:nvPr>
        </p:nvSpPr>
        <p:spPr/>
        <p:txBody>
          <a:bodyPr>
            <a:normAutofit fontScale="90000"/>
          </a:bodyPr>
          <a:lstStyle/>
          <a:p>
            <a:pPr algn="r" eaLnBrk="1" hangingPunct="1">
              <a:defRPr/>
            </a:pPr>
            <a:br>
              <a:rPr lang="en-US" sz="4000" dirty="0">
                <a:solidFill>
                  <a:srgbClr val="FFFF00"/>
                </a:solidFill>
                <a:latin typeface="Times New Roman" pitchFamily="18" charset="0"/>
              </a:rPr>
            </a:br>
            <a:r>
              <a:rPr lang="en-US" sz="4000" dirty="0">
                <a:solidFill>
                  <a:srgbClr val="FFFF00"/>
                </a:solidFill>
                <a:latin typeface="Times New Roman" pitchFamily="18" charset="0"/>
              </a:rPr>
              <a:t> </a:t>
            </a:r>
            <a:br>
              <a:rPr lang="en-US" sz="4000" dirty="0">
                <a:solidFill>
                  <a:srgbClr val="FFFF00"/>
                </a:solidFill>
                <a:latin typeface="Times New Roman" pitchFamily="18" charset="0"/>
              </a:rPr>
            </a:br>
            <a:endParaRPr lang="en-US" sz="2800" dirty="0">
              <a:solidFill>
                <a:srgbClr val="FF99FF"/>
              </a:solidFill>
            </a:endParaRPr>
          </a:p>
        </p:txBody>
      </p:sp>
      <p:sp>
        <p:nvSpPr>
          <p:cNvPr id="11267" name="Content Placeholder 3"/>
          <p:cNvSpPr>
            <a:spLocks noGrp="1"/>
          </p:cNvSpPr>
          <p:nvPr>
            <p:ph idx="1"/>
          </p:nvPr>
        </p:nvSpPr>
        <p:spPr>
          <a:xfrm>
            <a:off x="1975875" y="1140360"/>
            <a:ext cx="8229600" cy="4495800"/>
          </a:xfrm>
        </p:spPr>
        <p:txBody>
          <a:bodyPr vert="horz" wrap="square" lIns="0" tIns="45720" rIns="91440" bIns="45720" numCol="1" anchor="ctr" anchorCtr="0" compatLnSpc="1">
            <a:prstTxWarp prst="textNoShape">
              <a:avLst/>
            </a:prstTxWarp>
          </a:bodyPr>
          <a:lstStyle/>
          <a:p>
            <a:pPr marL="0" algn="ctr">
              <a:buNone/>
            </a:pPr>
            <a:endParaRPr lang="en-US" sz="4800" dirty="0">
              <a:solidFill>
                <a:srgbClr val="FFFF00"/>
              </a:solidFill>
              <a:latin typeface="Times New Roman" pitchFamily="18" charset="0"/>
              <a:cs typeface="Times New Roman" pitchFamily="18" charset="0"/>
            </a:endParaRPr>
          </a:p>
          <a:p>
            <a:pPr marL="0" algn="ctr">
              <a:buNone/>
            </a:pPr>
            <a:r>
              <a:rPr lang="en-US" sz="2800" dirty="0">
                <a:solidFill>
                  <a:srgbClr val="FFFF00"/>
                </a:solidFill>
                <a:latin typeface="Times New Roman" pitchFamily="18" charset="0"/>
                <a:cs typeface="Times New Roman" pitchFamily="18" charset="0"/>
              </a:rPr>
              <a:t>Geene D, Western Washington Area 72</a:t>
            </a:r>
          </a:p>
          <a:p>
            <a:pPr marL="0" algn="ctr">
              <a:buNone/>
            </a:pPr>
            <a:r>
              <a:rPr lang="en-US" sz="2800" dirty="0">
                <a:solidFill>
                  <a:srgbClr val="FFFF00"/>
                </a:solidFill>
                <a:latin typeface="Times New Roman" pitchFamily="18" charset="0"/>
                <a:cs typeface="Times New Roman" pitchFamily="18" charset="0"/>
              </a:rPr>
              <a:t>Panel 71 Delegate</a:t>
            </a:r>
          </a:p>
          <a:p>
            <a:pPr marL="0" algn="ctr">
              <a:buNone/>
            </a:pPr>
            <a:r>
              <a:rPr lang="en-US" sz="2800" dirty="0">
                <a:solidFill>
                  <a:srgbClr val="FFFF00"/>
                </a:solidFill>
                <a:latin typeface="Times New Roman" pitchFamily="18" charset="0"/>
                <a:cs typeface="Times New Roman" pitchFamily="18" charset="0"/>
              </a:rPr>
              <a:t>delegate@area72aa.org</a:t>
            </a:r>
          </a:p>
          <a:p>
            <a:pPr marL="0" algn="ctr">
              <a:buNone/>
            </a:pPr>
            <a:r>
              <a:rPr lang="en-US" sz="2800" dirty="0">
                <a:solidFill>
                  <a:srgbClr val="FFFF00"/>
                </a:solidFill>
                <a:latin typeface="Times New Roman" pitchFamily="18" charset="0"/>
                <a:cs typeface="Times New Roman" pitchFamily="18" charset="0"/>
              </a:rPr>
              <a:t>Cell: 360-463-6762</a:t>
            </a:r>
          </a:p>
          <a:p>
            <a:pPr>
              <a:buFontTx/>
              <a:buNone/>
            </a:pPr>
            <a:endParaRPr lang="en-US" dirty="0"/>
          </a:p>
        </p:txBody>
      </p:sp>
      <p:sp>
        <p:nvSpPr>
          <p:cNvPr id="11268" name="Rectangle 4"/>
          <p:cNvSpPr>
            <a:spLocks noChangeArrowheads="1"/>
          </p:cNvSpPr>
          <p:nvPr/>
        </p:nvSpPr>
        <p:spPr bwMode="auto">
          <a:xfrm>
            <a:off x="1191718" y="-239840"/>
            <a:ext cx="9808564" cy="1985159"/>
          </a:xfrm>
          <a:prstGeom prst="rect">
            <a:avLst/>
          </a:prstGeom>
          <a:noFill/>
          <a:ln w="9525">
            <a:noFill/>
            <a:miter lim="800000"/>
            <a:headEnd/>
            <a:tailEnd/>
          </a:ln>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ctr" eaLnBrk="0" fontAlgn="base" hangingPunct="0">
              <a:spcBef>
                <a:spcPct val="0"/>
              </a:spcBef>
              <a:spcAft>
                <a:spcPct val="0"/>
              </a:spcAft>
              <a:defRPr/>
            </a:pPr>
            <a:endParaRPr lang="en-US" sz="3500" b="1" dirty="0">
              <a:ln w="11430"/>
              <a:solidFill>
                <a:srgbClr val="00FFCC"/>
              </a:solidFill>
              <a:effectLst>
                <a:outerShdw blurRad="80000" dist="40000" dir="5040000" algn="tl">
                  <a:srgbClr val="000000">
                    <a:alpha val="30000"/>
                  </a:srgbClr>
                </a:outerShdw>
              </a:effectLst>
              <a:latin typeface="Times New Roman" pitchFamily="18" charset="0"/>
            </a:endParaRPr>
          </a:p>
          <a:p>
            <a:pPr algn="ctr" eaLnBrk="0" fontAlgn="base" hangingPunct="0">
              <a:spcBef>
                <a:spcPct val="0"/>
              </a:spcBef>
              <a:spcAft>
                <a:spcPct val="0"/>
              </a:spcAft>
              <a:defRPr/>
            </a:pPr>
            <a:r>
              <a:rPr lang="en-US" sz="4400" dirty="0">
                <a:ln w="11430"/>
                <a:solidFill>
                  <a:srgbClr val="00FFCC"/>
                </a:solidFill>
                <a:latin typeface="Times New Roman" pitchFamily="18" charset="0"/>
              </a:rPr>
              <a:t>The Group Conscience in Preparation for the 2021 71</a:t>
            </a:r>
            <a:r>
              <a:rPr lang="en-US" sz="4400" baseline="30000" dirty="0">
                <a:ln w="11430"/>
                <a:solidFill>
                  <a:srgbClr val="00FFCC"/>
                </a:solidFill>
                <a:latin typeface="Times New Roman" pitchFamily="18" charset="0"/>
              </a:rPr>
              <a:t>st</a:t>
            </a:r>
            <a:r>
              <a:rPr lang="en-US" sz="4400" dirty="0">
                <a:ln w="11430"/>
                <a:solidFill>
                  <a:srgbClr val="00FFCC"/>
                </a:solidFill>
                <a:latin typeface="Times New Roman" pitchFamily="18" charset="0"/>
              </a:rPr>
              <a:t> General Service Conference</a:t>
            </a:r>
            <a:endParaRPr lang="en-US" sz="3500" dirty="0">
              <a:ln w="11430"/>
              <a:solidFill>
                <a:srgbClr val="00FFCC"/>
              </a:solidFill>
              <a:latin typeface="Arial" charset="0"/>
            </a:endParaRPr>
          </a:p>
        </p:txBody>
      </p:sp>
      <p:sp>
        <p:nvSpPr>
          <p:cNvPr id="8" name="TextBox 7">
            <a:extLst>
              <a:ext uri="{FF2B5EF4-FFF2-40B4-BE49-F238E27FC236}">
                <a16:creationId xmlns:a16="http://schemas.microsoft.com/office/drawing/2014/main" id="{943D6822-AA79-4AB6-9E91-4CC53F9514CF}"/>
              </a:ext>
            </a:extLst>
          </p:cNvPr>
          <p:cNvSpPr txBox="1"/>
          <p:nvPr/>
        </p:nvSpPr>
        <p:spPr>
          <a:xfrm>
            <a:off x="4010941" y="5221802"/>
            <a:ext cx="2284351" cy="369332"/>
          </a:xfrm>
          <a:prstGeom prst="rect">
            <a:avLst/>
          </a:prstGeom>
          <a:noFill/>
          <a:ln w="28575">
            <a:solidFill>
              <a:srgbClr val="66FFFF"/>
            </a:solidFill>
          </a:ln>
        </p:spPr>
        <p:txBody>
          <a:bodyPr wrap="square">
            <a:spAutoFit/>
          </a:bodyPr>
          <a:lstStyle/>
          <a:p>
            <a:pPr>
              <a:buFontTx/>
              <a:buNone/>
            </a:pPr>
            <a:r>
              <a:rPr lang="en-US" sz="1800" b="1" dirty="0">
                <a:solidFill>
                  <a:srgbClr val="66FFFF"/>
                </a:solidFill>
                <a:latin typeface="Times New Roman" panose="02020603050405020304" pitchFamily="18" charset="0"/>
                <a:cs typeface="Times New Roman" panose="02020603050405020304" pitchFamily="18" charset="0"/>
              </a:rPr>
              <a:t> www.area72aa.org</a:t>
            </a:r>
          </a:p>
        </p:txBody>
      </p:sp>
      <p:pic>
        <p:nvPicPr>
          <p:cNvPr id="9" name="Picture 8">
            <a:extLst>
              <a:ext uri="{FF2B5EF4-FFF2-40B4-BE49-F238E27FC236}">
                <a16:creationId xmlns:a16="http://schemas.microsoft.com/office/drawing/2014/main" id="{2160359E-B127-4D48-89A3-901D50D80C0D}"/>
              </a:ext>
            </a:extLst>
          </p:cNvPr>
          <p:cNvPicPr/>
          <p:nvPr/>
        </p:nvPicPr>
        <p:blipFill>
          <a:blip r:embed="rId3"/>
          <a:stretch>
            <a:fillRect/>
          </a:stretch>
        </p:blipFill>
        <p:spPr>
          <a:xfrm>
            <a:off x="398989" y="2275267"/>
            <a:ext cx="2558858" cy="3023315"/>
          </a:xfrm>
          <a:prstGeom prst="rect">
            <a:avLst/>
          </a:prstGeom>
        </p:spPr>
      </p:pic>
      <p:pic>
        <p:nvPicPr>
          <p:cNvPr id="10" name="Content Placeholder 4" descr="C:\Users\Alan\Desktop\Capture.JPG">
            <a:extLst>
              <a:ext uri="{FF2B5EF4-FFF2-40B4-BE49-F238E27FC236}">
                <a16:creationId xmlns:a16="http://schemas.microsoft.com/office/drawing/2014/main" id="{43BDE826-C949-4500-8FB9-3BE6EC664AC8}"/>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9179169" y="2893925"/>
            <a:ext cx="2833634" cy="245891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3B090-C64D-4721-9986-AF0607C99989}"/>
              </a:ext>
            </a:extLst>
          </p:cNvPr>
          <p:cNvSpPr>
            <a:spLocks noGrp="1"/>
          </p:cNvSpPr>
          <p:nvPr>
            <p:ph type="title"/>
          </p:nvPr>
        </p:nvSpPr>
        <p:spPr/>
        <p:txBody>
          <a:bodyPr>
            <a:normAutofit/>
          </a:bodyPr>
          <a:lstStyle/>
          <a:p>
            <a:r>
              <a:rPr lang="en-US" sz="4800" dirty="0">
                <a:ln w="11430"/>
                <a:solidFill>
                  <a:srgbClr val="00FFCC"/>
                </a:solidFill>
                <a:latin typeface="Times New Roman" pitchFamily="18" charset="0"/>
              </a:rPr>
              <a:t>Item  2 - Corrections</a:t>
            </a:r>
            <a:endParaRPr lang="en-US" sz="4800" dirty="0"/>
          </a:p>
        </p:txBody>
      </p:sp>
      <p:sp>
        <p:nvSpPr>
          <p:cNvPr id="5" name="Content Placeholder 4">
            <a:extLst>
              <a:ext uri="{FF2B5EF4-FFF2-40B4-BE49-F238E27FC236}">
                <a16:creationId xmlns:a16="http://schemas.microsoft.com/office/drawing/2014/main" id="{A7DDC95E-E2EA-4D62-8680-839E16BB0C61}"/>
              </a:ext>
            </a:extLst>
          </p:cNvPr>
          <p:cNvSpPr>
            <a:spLocks noGrp="1"/>
          </p:cNvSpPr>
          <p:nvPr>
            <p:ph idx="1"/>
          </p:nvPr>
        </p:nvSpPr>
        <p:spPr>
          <a:xfrm>
            <a:off x="913795" y="2096063"/>
            <a:ext cx="10353762" cy="4407767"/>
          </a:xfrm>
        </p:spPr>
        <p:txBody>
          <a:bodyPr>
            <a:normAutofit/>
          </a:bodyPr>
          <a:lstStyle/>
          <a:p>
            <a:pPr marL="0" indent="0">
              <a:buNone/>
            </a:pPr>
            <a:r>
              <a:rPr lang="en-US" sz="2800" b="1" dirty="0">
                <a:solidFill>
                  <a:srgbClr val="FFCCFF"/>
                </a:solidFill>
                <a:effectLst/>
                <a:latin typeface="Calibri" panose="020F0502020204030204" pitchFamily="34" charset="0"/>
                <a:ea typeface="Calibri" panose="020F0502020204030204" pitchFamily="34" charset="0"/>
                <a:cs typeface="Calibri" panose="020F0502020204030204" pitchFamily="34" charset="0"/>
              </a:rPr>
              <a:t>Discuss innovative ways of carrying the message to alcoholics in correctional facilities/programs.</a:t>
            </a:r>
          </a:p>
          <a:p>
            <a:pPr marL="0" indent="0">
              <a:buNone/>
            </a:pPr>
            <a:endParaRPr lang="en-US" dirty="0"/>
          </a:p>
          <a:p>
            <a:pPr marL="0" marR="0" indent="0">
              <a:lnSpc>
                <a:spcPct val="107000"/>
              </a:lnSpc>
              <a:spcBef>
                <a:spcPts val="0"/>
              </a:spcBef>
              <a:spcAft>
                <a:spcPts val="800"/>
              </a:spcAft>
              <a:buNone/>
            </a:pPr>
            <a:r>
              <a:rPr lang="en-US" sz="2400" b="1" dirty="0">
                <a:effectLst/>
                <a:latin typeface="Calibri" panose="020F0502020204030204" pitchFamily="34" charset="0"/>
                <a:ea typeface="Calibri" panose="020F0502020204030204" pitchFamily="34" charset="0"/>
                <a:cs typeface="Calibri" panose="020F0502020204030204" pitchFamily="34" charset="0"/>
              </a:rPr>
              <a:t>Questions for discussion: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Calibri" panose="020F0502020204030204" pitchFamily="34" charset="0"/>
              </a:rPr>
              <a:t>What are new innovative ways to carry the message to alcoholics in correctional facilities/programs?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Calibri" panose="020F0502020204030204" pitchFamily="34" charset="0"/>
              </a:rPr>
              <a:t>What do you or your group think about the included shared ideas?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Calibri" panose="020F0502020204030204" pitchFamily="34" charset="0"/>
              </a:rPr>
              <a:t>What new ideas or suggestions could you or group could share?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133303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3B090-C64D-4721-9986-AF0607C99989}"/>
              </a:ext>
            </a:extLst>
          </p:cNvPr>
          <p:cNvSpPr>
            <a:spLocks noGrp="1"/>
          </p:cNvSpPr>
          <p:nvPr>
            <p:ph type="title"/>
          </p:nvPr>
        </p:nvSpPr>
        <p:spPr>
          <a:xfrm>
            <a:off x="913795" y="81566"/>
            <a:ext cx="10353761" cy="1326321"/>
          </a:xfrm>
        </p:spPr>
        <p:txBody>
          <a:bodyPr>
            <a:normAutofit/>
          </a:bodyPr>
          <a:lstStyle/>
          <a:p>
            <a:r>
              <a:rPr lang="en-US" sz="4800" dirty="0">
                <a:ln w="11430"/>
                <a:solidFill>
                  <a:srgbClr val="00FFCC"/>
                </a:solidFill>
                <a:latin typeface="Times New Roman" pitchFamily="18" charset="0"/>
              </a:rPr>
              <a:t>Item 3 - Report and Charter</a:t>
            </a:r>
            <a:endParaRPr lang="en-US" sz="4800" dirty="0"/>
          </a:p>
        </p:txBody>
      </p:sp>
      <p:sp>
        <p:nvSpPr>
          <p:cNvPr id="5" name="Content Placeholder 4">
            <a:extLst>
              <a:ext uri="{FF2B5EF4-FFF2-40B4-BE49-F238E27FC236}">
                <a16:creationId xmlns:a16="http://schemas.microsoft.com/office/drawing/2014/main" id="{A7DDC95E-E2EA-4D62-8680-839E16BB0C61}"/>
              </a:ext>
            </a:extLst>
          </p:cNvPr>
          <p:cNvSpPr>
            <a:spLocks noGrp="1"/>
          </p:cNvSpPr>
          <p:nvPr>
            <p:ph idx="1"/>
          </p:nvPr>
        </p:nvSpPr>
        <p:spPr>
          <a:xfrm>
            <a:off x="913795" y="1249251"/>
            <a:ext cx="4881698" cy="5402687"/>
          </a:xfrm>
        </p:spPr>
        <p:txBody>
          <a:bodyPr>
            <a:normAutofit/>
          </a:bodyPr>
          <a:lstStyle/>
          <a:p>
            <a:pPr marL="0" indent="0">
              <a:buNone/>
            </a:pPr>
            <a:r>
              <a:rPr lang="en-US" sz="2800" b="1" dirty="0">
                <a:solidFill>
                  <a:srgbClr val="FFCCFF"/>
                </a:solidFill>
                <a:effectLst/>
                <a:latin typeface="Calibri" panose="020F0502020204030204" pitchFamily="34" charset="0"/>
                <a:ea typeface="Calibri" panose="020F0502020204030204" pitchFamily="34" charset="0"/>
                <a:cs typeface="Calibri" panose="020F0502020204030204" pitchFamily="34" charset="0"/>
              </a:rPr>
              <a:t>Discuss the AA Directories (Canada, Eastern U.S., and Western U.S.)</a:t>
            </a:r>
          </a:p>
          <a:p>
            <a:pPr marL="0" indent="0">
              <a:buNone/>
            </a:pPr>
            <a:endParaRPr lang="en-US" dirty="0"/>
          </a:p>
          <a:p>
            <a:pPr marL="0" marR="0" indent="0">
              <a:lnSpc>
                <a:spcPct val="107000"/>
              </a:lnSpc>
              <a:spcBef>
                <a:spcPts val="0"/>
              </a:spcBef>
              <a:spcAft>
                <a:spcPts val="800"/>
              </a:spcAft>
              <a:buNone/>
            </a:pPr>
            <a:r>
              <a:rPr lang="en-US" sz="1800" b="1" dirty="0">
                <a:effectLst/>
                <a:latin typeface="Calibri" panose="020F0502020204030204" pitchFamily="34" charset="0"/>
                <a:ea typeface="Calibri" panose="020F0502020204030204" pitchFamily="34" charset="0"/>
                <a:cs typeface="Calibri" panose="020F0502020204030204" pitchFamily="34" charset="0"/>
              </a:rPr>
              <a:t>Questions for discussion: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Calibri" panose="020F0502020204030204" pitchFamily="34" charset="0"/>
              </a:rPr>
              <a:t>Are you or your group familiar with the AA Directories (Canada, Eastern U.S., and Western U.S.)?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Calibri" panose="020F0502020204030204" pitchFamily="34" charset="0"/>
              </a:rPr>
              <a:t>What could be an alternative method of accessing and distributing the contact information contained in the A.A. Directories?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9" name="Picture 8">
            <a:extLst>
              <a:ext uri="{FF2B5EF4-FFF2-40B4-BE49-F238E27FC236}">
                <a16:creationId xmlns:a16="http://schemas.microsoft.com/office/drawing/2014/main" id="{9CDE13F4-4549-4D90-8832-583F6E5B04D2}"/>
              </a:ext>
            </a:extLst>
          </p:cNvPr>
          <p:cNvPicPr>
            <a:picLocks noChangeAspect="1"/>
          </p:cNvPicPr>
          <p:nvPr/>
        </p:nvPicPr>
        <p:blipFill>
          <a:blip r:embed="rId2"/>
          <a:stretch>
            <a:fillRect/>
          </a:stretch>
        </p:blipFill>
        <p:spPr>
          <a:xfrm>
            <a:off x="5953516" y="1757966"/>
            <a:ext cx="5385253" cy="3821272"/>
          </a:xfrm>
          <a:prstGeom prst="rect">
            <a:avLst/>
          </a:prstGeom>
        </p:spPr>
      </p:pic>
    </p:spTree>
    <p:extLst>
      <p:ext uri="{BB962C8B-B14F-4D97-AF65-F5344CB8AC3E}">
        <p14:creationId xmlns:p14="http://schemas.microsoft.com/office/powerpoint/2010/main" val="2778744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3B090-C64D-4721-9986-AF0607C99989}"/>
              </a:ext>
            </a:extLst>
          </p:cNvPr>
          <p:cNvSpPr>
            <a:spLocks noGrp="1"/>
          </p:cNvSpPr>
          <p:nvPr>
            <p:ph type="title"/>
          </p:nvPr>
        </p:nvSpPr>
        <p:spPr>
          <a:xfrm>
            <a:off x="996522" y="0"/>
            <a:ext cx="10353761" cy="1326321"/>
          </a:xfrm>
        </p:spPr>
        <p:txBody>
          <a:bodyPr>
            <a:normAutofit/>
          </a:bodyPr>
          <a:lstStyle/>
          <a:p>
            <a:r>
              <a:rPr lang="en-US" sz="4800" dirty="0">
                <a:ln w="11430"/>
                <a:solidFill>
                  <a:srgbClr val="00FFCC"/>
                </a:solidFill>
                <a:latin typeface="Times New Roman" pitchFamily="18" charset="0"/>
              </a:rPr>
              <a:t>Item 4 - Literature</a:t>
            </a:r>
            <a:endParaRPr lang="en-US" sz="4800" dirty="0"/>
          </a:p>
        </p:txBody>
      </p:sp>
      <p:sp>
        <p:nvSpPr>
          <p:cNvPr id="5" name="Content Placeholder 4">
            <a:extLst>
              <a:ext uri="{FF2B5EF4-FFF2-40B4-BE49-F238E27FC236}">
                <a16:creationId xmlns:a16="http://schemas.microsoft.com/office/drawing/2014/main" id="{A7DDC95E-E2EA-4D62-8680-839E16BB0C61}"/>
              </a:ext>
            </a:extLst>
          </p:cNvPr>
          <p:cNvSpPr>
            <a:spLocks noGrp="1"/>
          </p:cNvSpPr>
          <p:nvPr>
            <p:ph sz="half" idx="1"/>
          </p:nvPr>
        </p:nvSpPr>
        <p:spPr>
          <a:xfrm>
            <a:off x="913794" y="1062507"/>
            <a:ext cx="6740255" cy="5389808"/>
          </a:xfrm>
        </p:spPr>
        <p:txBody>
          <a:bodyPr>
            <a:normAutofit fontScale="85000" lnSpcReduction="20000"/>
          </a:bodyPr>
          <a:lstStyle/>
          <a:p>
            <a:pPr marL="0" indent="0">
              <a:buNone/>
            </a:pPr>
            <a:r>
              <a:rPr lang="en-US" sz="2800" b="1" dirty="0">
                <a:solidFill>
                  <a:srgbClr val="FFCCFF"/>
                </a:solidFill>
                <a:effectLst/>
                <a:latin typeface="Calibri" panose="020F0502020204030204" pitchFamily="34" charset="0"/>
                <a:ea typeface="Calibri" panose="020F0502020204030204" pitchFamily="34" charset="0"/>
                <a:cs typeface="Calibri" panose="020F0502020204030204" pitchFamily="34" charset="0"/>
              </a:rPr>
              <a:t>This discussion is meant to sparks a conversation – Is there a problem with our literature that prevents someone from identifying with our common message?  IF so, why? </a:t>
            </a:r>
          </a:p>
          <a:p>
            <a:pPr marL="0" indent="0">
              <a:buNone/>
            </a:pPr>
            <a:endParaRPr lang="en-US" dirty="0"/>
          </a:p>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Questions for discussion: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Calibri" panose="020F0502020204030204" pitchFamily="34" charset="0"/>
              </a:rPr>
              <a:t>Should the Literature Committee explore possible solutions that could help make our message more available? IF so, what additional information would be helpful to determine if additional items are needed to increase accessibility and relatability to the AA program?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Calibri" panose="020F0502020204030204" pitchFamily="34" charset="0"/>
              </a:rPr>
              <a:t>Is there a problem with our literature that prevents someone from identifying with our common message?  If so, why?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Calibri" panose="020F0502020204030204" pitchFamily="34" charset="0"/>
              </a:rPr>
              <a:t>What has been done to address accessibility/relatability challenges in our literature?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Calibri" panose="020F0502020204030204" pitchFamily="34" charset="0"/>
              </a:rPr>
              <a:t>Our program of recovery depends upon on the alcoholic to be able to self-identify.  What could be done about relatability?     How is our big book meeting the need of self-identification?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Calibri" panose="020F0502020204030204" pitchFamily="34" charset="0"/>
              </a:rPr>
              <a:t>Do we need to grow and change with time?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Calibri" panose="020F0502020204030204" pitchFamily="34" charset="0"/>
              </a:rPr>
              <a:t>Would a translation into modern or simple langue help? What tools would help others understand our program of recover?  Workbooks?  Dictionaries?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3" name="Content Placeholder 2">
            <a:extLst>
              <a:ext uri="{FF2B5EF4-FFF2-40B4-BE49-F238E27FC236}">
                <a16:creationId xmlns:a16="http://schemas.microsoft.com/office/drawing/2014/main" id="{D026BC9D-DD8D-4335-9697-D0B9264F740B}"/>
              </a:ext>
            </a:extLst>
          </p:cNvPr>
          <p:cNvSpPr>
            <a:spLocks noGrp="1"/>
          </p:cNvSpPr>
          <p:nvPr>
            <p:ph sz="half" idx="2"/>
          </p:nvPr>
        </p:nvSpPr>
        <p:spPr>
          <a:xfrm>
            <a:off x="8133007" y="1837181"/>
            <a:ext cx="3726977" cy="3702881"/>
          </a:xfrm>
        </p:spPr>
        <p:txBody>
          <a:bodyPr>
            <a:normAutofit fontScale="85000" lnSpcReduction="20000"/>
          </a:bodyPr>
          <a:lstStyle/>
          <a:p>
            <a:pPr marL="0" indent="0">
              <a:buNone/>
            </a:pPr>
            <a:r>
              <a:rPr lang="en-US"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https://vimeopro.com/user112910871/big-book-riptab/video/500617913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6" name="Picture 5">
            <a:extLst>
              <a:ext uri="{FF2B5EF4-FFF2-40B4-BE49-F238E27FC236}">
                <a16:creationId xmlns:a16="http://schemas.microsoft.com/office/drawing/2014/main" id="{28345D50-D291-49DB-B5D7-FEE0C5BC67C5}"/>
              </a:ext>
            </a:extLst>
          </p:cNvPr>
          <p:cNvPicPr>
            <a:picLocks noChangeAspect="1"/>
          </p:cNvPicPr>
          <p:nvPr/>
        </p:nvPicPr>
        <p:blipFill>
          <a:blip r:embed="rId4"/>
          <a:stretch>
            <a:fillRect/>
          </a:stretch>
        </p:blipFill>
        <p:spPr>
          <a:xfrm>
            <a:off x="8133007" y="2814034"/>
            <a:ext cx="3248020" cy="2852670"/>
          </a:xfrm>
          <a:prstGeom prst="rect">
            <a:avLst/>
          </a:prstGeom>
        </p:spPr>
      </p:pic>
    </p:spTree>
    <p:extLst>
      <p:ext uri="{BB962C8B-B14F-4D97-AF65-F5344CB8AC3E}">
        <p14:creationId xmlns:p14="http://schemas.microsoft.com/office/powerpoint/2010/main" val="1118925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3B090-C64D-4721-9986-AF0607C99989}"/>
              </a:ext>
            </a:extLst>
          </p:cNvPr>
          <p:cNvSpPr>
            <a:spLocks noGrp="1"/>
          </p:cNvSpPr>
          <p:nvPr>
            <p:ph type="title"/>
          </p:nvPr>
        </p:nvSpPr>
        <p:spPr/>
        <p:txBody>
          <a:bodyPr>
            <a:normAutofit fontScale="90000"/>
          </a:bodyPr>
          <a:lstStyle/>
          <a:p>
            <a:r>
              <a:rPr lang="en-US" sz="4800" dirty="0">
                <a:ln w="11430"/>
                <a:solidFill>
                  <a:srgbClr val="00FFCC"/>
                </a:solidFill>
                <a:latin typeface="Times New Roman" pitchFamily="18" charset="0"/>
              </a:rPr>
              <a:t>Item 5 - Finance</a:t>
            </a:r>
            <a:br>
              <a:rPr lang="en-US" sz="4800" dirty="0">
                <a:ln w="11430"/>
                <a:solidFill>
                  <a:srgbClr val="00FFCC"/>
                </a:solidFill>
                <a:latin typeface="Times New Roman" pitchFamily="18" charset="0"/>
              </a:rPr>
            </a:br>
            <a:endParaRPr lang="en-US" sz="4800" dirty="0"/>
          </a:p>
        </p:txBody>
      </p:sp>
      <p:sp>
        <p:nvSpPr>
          <p:cNvPr id="5" name="Content Placeholder 4">
            <a:extLst>
              <a:ext uri="{FF2B5EF4-FFF2-40B4-BE49-F238E27FC236}">
                <a16:creationId xmlns:a16="http://schemas.microsoft.com/office/drawing/2014/main" id="{A7DDC95E-E2EA-4D62-8680-839E16BB0C61}"/>
              </a:ext>
            </a:extLst>
          </p:cNvPr>
          <p:cNvSpPr>
            <a:spLocks noGrp="1"/>
          </p:cNvSpPr>
          <p:nvPr>
            <p:ph idx="1"/>
          </p:nvPr>
        </p:nvSpPr>
        <p:spPr/>
        <p:txBody>
          <a:bodyPr>
            <a:normAutofit/>
          </a:bodyPr>
          <a:lstStyle/>
          <a:p>
            <a:pPr marL="0" indent="0">
              <a:buNone/>
            </a:pPr>
            <a:r>
              <a:rPr lang="en-US" sz="2800" b="1" dirty="0">
                <a:solidFill>
                  <a:srgbClr val="FFCCFF"/>
                </a:solidFill>
                <a:effectLst/>
                <a:latin typeface="Calibri" panose="020F0502020204030204" pitchFamily="34" charset="0"/>
                <a:ea typeface="Calibri" panose="020F0502020204030204" pitchFamily="34" charset="0"/>
                <a:cs typeface="Calibri" panose="020F0502020204030204" pitchFamily="34" charset="0"/>
              </a:rPr>
              <a:t>Reconsider the 1972 G.S.C. Advisory Action stating “G.S.O. should not accept contributions from clubs, listed or known as such, whether or not composed solely of A.A. members. Contributions are welcome from groups meeting in clubs as long as they are sent in the name of the group.”</a:t>
            </a:r>
            <a:endParaRPr lang="en-US" dirty="0"/>
          </a:p>
          <a:p>
            <a:pPr marL="0" marR="0" indent="0">
              <a:lnSpc>
                <a:spcPct val="107000"/>
              </a:lnSpc>
              <a:spcBef>
                <a:spcPts val="0"/>
              </a:spcBef>
              <a:spcAft>
                <a:spcPts val="800"/>
              </a:spcAft>
              <a:buNone/>
            </a:pPr>
            <a:r>
              <a:rPr lang="en-US" sz="1800" b="1" dirty="0">
                <a:effectLst/>
                <a:latin typeface="Calibri" panose="020F0502020204030204" pitchFamily="34" charset="0"/>
                <a:ea typeface="Calibri" panose="020F0502020204030204" pitchFamily="34" charset="0"/>
                <a:cs typeface="Calibri" panose="020F0502020204030204" pitchFamily="34" charset="0"/>
              </a:rPr>
              <a:t>Questions for discussion:</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kern="150" dirty="0">
                <a:effectLst/>
                <a:latin typeface="Calibri" panose="020F0502020204030204" pitchFamily="34" charset="0"/>
                <a:ea typeface="SimSun" panose="02010600030101010101" pitchFamily="2" charset="-122"/>
                <a:cs typeface="Calibri" panose="020F0502020204030204" pitchFamily="34" charset="0"/>
              </a:rPr>
              <a:t>Should districts, areas or GSO be able to accept contributions from a Club? Why or why not?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665054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A7D2B-3485-483B-8659-A32BA3C72084}"/>
              </a:ext>
            </a:extLst>
          </p:cNvPr>
          <p:cNvSpPr>
            <a:spLocks noGrp="1"/>
          </p:cNvSpPr>
          <p:nvPr>
            <p:ph type="title"/>
          </p:nvPr>
        </p:nvSpPr>
        <p:spPr/>
        <p:txBody>
          <a:bodyPr/>
          <a:lstStyle/>
          <a:p>
            <a:r>
              <a:rPr lang="en-US" dirty="0"/>
              <a:t>Thank you for being part of the Conference Process!</a:t>
            </a:r>
          </a:p>
        </p:txBody>
      </p:sp>
      <p:pic>
        <p:nvPicPr>
          <p:cNvPr id="8" name="Picture 7">
            <a:extLst>
              <a:ext uri="{FF2B5EF4-FFF2-40B4-BE49-F238E27FC236}">
                <a16:creationId xmlns:a16="http://schemas.microsoft.com/office/drawing/2014/main" id="{627B7D2B-835E-4D01-A6CA-84B04A7A5D88}"/>
              </a:ext>
            </a:extLst>
          </p:cNvPr>
          <p:cNvPicPr/>
          <p:nvPr/>
        </p:nvPicPr>
        <p:blipFill>
          <a:blip r:embed="rId2"/>
          <a:stretch>
            <a:fillRect/>
          </a:stretch>
        </p:blipFill>
        <p:spPr>
          <a:xfrm>
            <a:off x="913795" y="1871526"/>
            <a:ext cx="4483993" cy="4709578"/>
          </a:xfrm>
          <a:prstGeom prst="rect">
            <a:avLst/>
          </a:prstGeom>
        </p:spPr>
      </p:pic>
      <p:sp>
        <p:nvSpPr>
          <p:cNvPr id="11" name="TextBox 10">
            <a:extLst>
              <a:ext uri="{FF2B5EF4-FFF2-40B4-BE49-F238E27FC236}">
                <a16:creationId xmlns:a16="http://schemas.microsoft.com/office/drawing/2014/main" id="{8CF33F62-C79F-45CA-A551-B51D57D62B98}"/>
              </a:ext>
            </a:extLst>
          </p:cNvPr>
          <p:cNvSpPr txBox="1"/>
          <p:nvPr/>
        </p:nvSpPr>
        <p:spPr>
          <a:xfrm>
            <a:off x="5397788" y="2545501"/>
            <a:ext cx="6094926" cy="3539430"/>
          </a:xfrm>
          <a:prstGeom prst="rect">
            <a:avLst/>
          </a:prstGeom>
          <a:noFill/>
        </p:spPr>
        <p:txBody>
          <a:bodyPr wrap="square">
            <a:spAutoFit/>
          </a:bodyPr>
          <a:lstStyle/>
          <a:p>
            <a:pPr marL="0" algn="ctr">
              <a:buNone/>
            </a:pPr>
            <a:r>
              <a:rPr lang="en-US" sz="2800" dirty="0">
                <a:solidFill>
                  <a:srgbClr val="FFCCFF"/>
                </a:solidFill>
                <a:latin typeface="Times New Roman" pitchFamily="18" charset="0"/>
                <a:cs typeface="Times New Roman" pitchFamily="18" charset="0"/>
              </a:rPr>
              <a:t>Geene D, Western Washington Area 72</a:t>
            </a:r>
          </a:p>
          <a:p>
            <a:pPr marL="0" algn="ctr">
              <a:buNone/>
            </a:pPr>
            <a:r>
              <a:rPr lang="en-US" sz="2800" dirty="0">
                <a:solidFill>
                  <a:srgbClr val="FFCCFF"/>
                </a:solidFill>
                <a:latin typeface="Times New Roman" pitchFamily="18" charset="0"/>
                <a:cs typeface="Times New Roman" pitchFamily="18" charset="0"/>
              </a:rPr>
              <a:t>Panel 71 Delegate</a:t>
            </a:r>
          </a:p>
          <a:p>
            <a:pPr marL="0" algn="ctr">
              <a:buNone/>
            </a:pPr>
            <a:endParaRPr lang="en-US" sz="2800" dirty="0">
              <a:solidFill>
                <a:srgbClr val="FFCCFF"/>
              </a:solidFill>
              <a:latin typeface="Times New Roman" pitchFamily="18" charset="0"/>
              <a:cs typeface="Times New Roman" pitchFamily="18" charset="0"/>
            </a:endParaRPr>
          </a:p>
          <a:p>
            <a:pPr marL="0" algn="ctr">
              <a:buNone/>
            </a:pPr>
            <a:r>
              <a:rPr lang="en-US" sz="2800" dirty="0">
                <a:solidFill>
                  <a:srgbClr val="FFCCFF"/>
                </a:solidFill>
                <a:latin typeface="Times New Roman" pitchFamily="18" charset="0"/>
                <a:cs typeface="Times New Roman" pitchFamily="18" charset="0"/>
              </a:rPr>
              <a:t>delegate@area72aa.org</a:t>
            </a:r>
          </a:p>
          <a:p>
            <a:pPr marL="0" algn="ctr">
              <a:buNone/>
            </a:pPr>
            <a:r>
              <a:rPr lang="en-US" sz="2800" dirty="0">
                <a:solidFill>
                  <a:srgbClr val="FFCCFF"/>
                </a:solidFill>
                <a:latin typeface="Times New Roman" pitchFamily="18" charset="0"/>
                <a:cs typeface="Times New Roman" pitchFamily="18" charset="0"/>
              </a:rPr>
              <a:t>Cell: 360-463-6762</a:t>
            </a:r>
          </a:p>
          <a:p>
            <a:pPr marL="0" algn="ctr">
              <a:buNone/>
            </a:pPr>
            <a:endParaRPr lang="en-US" sz="2800" dirty="0">
              <a:solidFill>
                <a:srgbClr val="FFCCFF"/>
              </a:solidFill>
              <a:latin typeface="Times New Roman" pitchFamily="18" charset="0"/>
              <a:cs typeface="Times New Roman" pitchFamily="18" charset="0"/>
            </a:endParaRPr>
          </a:p>
          <a:p>
            <a:pPr marL="0" algn="ctr">
              <a:buNone/>
            </a:pPr>
            <a:r>
              <a:rPr lang="en-US" sz="2800" dirty="0">
                <a:solidFill>
                  <a:srgbClr val="FFCCFF"/>
                </a:solidFill>
                <a:latin typeface="Times New Roman" pitchFamily="18" charset="0"/>
                <a:cs typeface="Times New Roman" pitchFamily="18" charset="0"/>
              </a:rPr>
              <a:t>Please complete the surveys found online.</a:t>
            </a:r>
          </a:p>
        </p:txBody>
      </p:sp>
    </p:spTree>
    <p:extLst>
      <p:ext uri="{BB962C8B-B14F-4D97-AF65-F5344CB8AC3E}">
        <p14:creationId xmlns:p14="http://schemas.microsoft.com/office/powerpoint/2010/main" val="3689401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pattFill prst="pct80">
          <a:fgClr>
            <a:schemeClr val="bg2"/>
          </a:fgClr>
          <a:bgClr>
            <a:schemeClr val="bg1"/>
          </a:bgClr>
        </a:patt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494E263-7B0D-4AE7-9D0A-9B31E8E47731}"/>
              </a:ext>
            </a:extLst>
          </p:cNvPr>
          <p:cNvSpPr>
            <a:spLocks noGrp="1"/>
          </p:cNvSpPr>
          <p:nvPr>
            <p:ph type="title"/>
          </p:nvPr>
        </p:nvSpPr>
        <p:spPr>
          <a:xfrm>
            <a:off x="70408" y="210401"/>
            <a:ext cx="10972800" cy="1143000"/>
          </a:xfrm>
        </p:spPr>
        <p:txBody>
          <a:bodyPr>
            <a:normAutofit/>
          </a:bodyPr>
          <a:lstStyle/>
          <a:p>
            <a:r>
              <a:rPr lang="en-US" dirty="0">
                <a:ln w="11430"/>
                <a:solidFill>
                  <a:srgbClr val="00FFCC"/>
                </a:solidFill>
                <a:latin typeface="Times New Roman" pitchFamily="18" charset="0"/>
              </a:rPr>
              <a:t>Area 72 </a:t>
            </a:r>
            <a:br>
              <a:rPr lang="en-US" dirty="0">
                <a:ln w="11430"/>
                <a:solidFill>
                  <a:srgbClr val="00FFCC"/>
                </a:solidFill>
                <a:latin typeface="Times New Roman" pitchFamily="18" charset="0"/>
              </a:rPr>
            </a:br>
            <a:endParaRPr lang="en-US" dirty="0"/>
          </a:p>
        </p:txBody>
      </p:sp>
      <p:sp>
        <p:nvSpPr>
          <p:cNvPr id="15" name="TextBox 14">
            <a:extLst>
              <a:ext uri="{FF2B5EF4-FFF2-40B4-BE49-F238E27FC236}">
                <a16:creationId xmlns:a16="http://schemas.microsoft.com/office/drawing/2014/main" id="{EB7D60CF-C4D3-4C2B-8189-8D0B4504AC88}"/>
              </a:ext>
            </a:extLst>
          </p:cNvPr>
          <p:cNvSpPr txBox="1"/>
          <p:nvPr/>
        </p:nvSpPr>
        <p:spPr>
          <a:xfrm>
            <a:off x="7094053" y="1869500"/>
            <a:ext cx="3458817" cy="3046988"/>
          </a:xfrm>
          <a:prstGeom prst="rect">
            <a:avLst/>
          </a:prstGeom>
          <a:noFill/>
        </p:spPr>
        <p:txBody>
          <a:bodyPr wrap="square">
            <a:spAutoFit/>
          </a:bodyPr>
          <a:lstStyle/>
          <a:p>
            <a:pPr algn="ctr"/>
            <a:r>
              <a:rPr lang="en-US" sz="2400" dirty="0">
                <a:ln w="11430"/>
                <a:solidFill>
                  <a:srgbClr val="FFCCFF"/>
                </a:solidFill>
                <a:latin typeface="Times New Roman" pitchFamily="18" charset="0"/>
              </a:rPr>
              <a:t> </a:t>
            </a:r>
          </a:p>
          <a:p>
            <a:pPr algn="ctr"/>
            <a:r>
              <a:rPr lang="en-US" sz="2400" dirty="0">
                <a:ln w="11430"/>
                <a:solidFill>
                  <a:srgbClr val="FFCCFF"/>
                </a:solidFill>
                <a:latin typeface="Times New Roman" pitchFamily="18" charset="0"/>
              </a:rPr>
              <a:t>2,003 Groups</a:t>
            </a:r>
          </a:p>
          <a:p>
            <a:pPr algn="ctr"/>
            <a:endParaRPr lang="en-US" sz="2400" dirty="0">
              <a:ln w="11430"/>
              <a:solidFill>
                <a:srgbClr val="FFCCFF"/>
              </a:solidFill>
              <a:latin typeface="Times New Roman" pitchFamily="18" charset="0"/>
            </a:endParaRPr>
          </a:p>
          <a:p>
            <a:pPr algn="ctr"/>
            <a:r>
              <a:rPr lang="en-US" sz="2400" dirty="0">
                <a:ln w="11430"/>
                <a:solidFill>
                  <a:srgbClr val="FFCCFF"/>
                </a:solidFill>
                <a:latin typeface="Times New Roman" pitchFamily="18" charset="0"/>
              </a:rPr>
              <a:t>42 Districts (2 Linguistic)</a:t>
            </a:r>
            <a:endParaRPr lang="en-US" sz="2800" dirty="0">
              <a:ln w="11430"/>
              <a:solidFill>
                <a:srgbClr val="FFCCFF"/>
              </a:solidFill>
              <a:latin typeface="Times New Roman" pitchFamily="18" charset="0"/>
            </a:endParaRPr>
          </a:p>
          <a:p>
            <a:pPr algn="ctr"/>
            <a:endParaRPr lang="en-US" sz="2400" dirty="0">
              <a:ln w="11430"/>
              <a:solidFill>
                <a:srgbClr val="FFCCFF"/>
              </a:solidFill>
              <a:latin typeface="Times New Roman" pitchFamily="18" charset="0"/>
            </a:endParaRPr>
          </a:p>
          <a:p>
            <a:pPr algn="ctr"/>
            <a:r>
              <a:rPr lang="en-US" sz="2400" dirty="0">
                <a:ln w="11430"/>
                <a:solidFill>
                  <a:srgbClr val="FFCCFF"/>
                </a:solidFill>
                <a:latin typeface="Times New Roman" pitchFamily="18" charset="0"/>
              </a:rPr>
              <a:t>Area 72</a:t>
            </a:r>
          </a:p>
          <a:p>
            <a:pPr algn="ctr"/>
            <a:endParaRPr lang="en-US" sz="2400" dirty="0">
              <a:ln w="11430"/>
              <a:solidFill>
                <a:srgbClr val="FFCCFF"/>
              </a:solidFill>
              <a:latin typeface="Times New Roman" pitchFamily="18" charset="0"/>
            </a:endParaRPr>
          </a:p>
          <a:p>
            <a:pPr algn="ctr"/>
            <a:r>
              <a:rPr lang="en-US" sz="2400" dirty="0">
                <a:ln w="11430"/>
                <a:solidFill>
                  <a:srgbClr val="FFCCFF"/>
                </a:solidFill>
                <a:latin typeface="Times New Roman" pitchFamily="18" charset="0"/>
              </a:rPr>
              <a:t>1 Delegate</a:t>
            </a:r>
            <a:endParaRPr lang="en-US" sz="2400" dirty="0">
              <a:solidFill>
                <a:srgbClr val="FFCCFF"/>
              </a:solidFill>
            </a:endParaRPr>
          </a:p>
        </p:txBody>
      </p:sp>
      <p:sp>
        <p:nvSpPr>
          <p:cNvPr id="11" name="Isosceles Triangle 10">
            <a:extLst>
              <a:ext uri="{FF2B5EF4-FFF2-40B4-BE49-F238E27FC236}">
                <a16:creationId xmlns:a16="http://schemas.microsoft.com/office/drawing/2014/main" id="{16BE7E3E-9F43-43BE-B810-02F55F900238}"/>
              </a:ext>
            </a:extLst>
          </p:cNvPr>
          <p:cNvSpPr/>
          <p:nvPr/>
        </p:nvSpPr>
        <p:spPr bwMode="auto">
          <a:xfrm rot="10800000">
            <a:off x="6199806" y="1947419"/>
            <a:ext cx="5247310" cy="4172170"/>
          </a:xfrm>
          <a:prstGeom prst="triangle">
            <a:avLst/>
          </a:prstGeom>
          <a:noFill/>
          <a:ln w="2857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noFill/>
              <a:effectLst/>
              <a:latin typeface="Arial" charset="0"/>
            </a:endParaRPr>
          </a:p>
        </p:txBody>
      </p:sp>
      <p:cxnSp>
        <p:nvCxnSpPr>
          <p:cNvPr id="34" name="Straight Arrow Connector 33">
            <a:extLst>
              <a:ext uri="{FF2B5EF4-FFF2-40B4-BE49-F238E27FC236}">
                <a16:creationId xmlns:a16="http://schemas.microsoft.com/office/drawing/2014/main" id="{1DA64822-1E90-44D6-B727-89673D4A6089}"/>
              </a:ext>
            </a:extLst>
          </p:cNvPr>
          <p:cNvCxnSpPr>
            <a:cxnSpLocks/>
          </p:cNvCxnSpPr>
          <p:nvPr/>
        </p:nvCxnSpPr>
        <p:spPr bwMode="auto">
          <a:xfrm flipH="1" flipV="1">
            <a:off x="6697250" y="2733389"/>
            <a:ext cx="3233662" cy="24344"/>
          </a:xfrm>
          <a:prstGeom prst="straightConnector1">
            <a:avLst/>
          </a:prstGeom>
          <a:solidFill>
            <a:schemeClr val="accent1"/>
          </a:solidFill>
          <a:ln w="28575" cap="flat" cmpd="sng" algn="ctr">
            <a:solidFill>
              <a:srgbClr val="0000FF"/>
            </a:solidFill>
            <a:prstDash val="solid"/>
            <a:round/>
            <a:headEnd type="none" w="med" len="med"/>
            <a:tailEnd type="triangle"/>
          </a:ln>
          <a:effectLst/>
        </p:spPr>
      </p:cxnSp>
      <p:cxnSp>
        <p:nvCxnSpPr>
          <p:cNvPr id="37" name="Straight Arrow Connector 36">
            <a:extLst>
              <a:ext uri="{FF2B5EF4-FFF2-40B4-BE49-F238E27FC236}">
                <a16:creationId xmlns:a16="http://schemas.microsoft.com/office/drawing/2014/main" id="{E4B765A7-E461-4EC0-8ECA-A7C9E8B3ECDA}"/>
              </a:ext>
            </a:extLst>
          </p:cNvPr>
          <p:cNvCxnSpPr>
            <a:cxnSpLocks/>
          </p:cNvCxnSpPr>
          <p:nvPr/>
        </p:nvCxnSpPr>
        <p:spPr bwMode="auto">
          <a:xfrm flipH="1" flipV="1">
            <a:off x="7249701" y="3726482"/>
            <a:ext cx="2224011" cy="17308"/>
          </a:xfrm>
          <a:prstGeom prst="straightConnector1">
            <a:avLst/>
          </a:prstGeom>
          <a:solidFill>
            <a:schemeClr val="accent1"/>
          </a:solidFill>
          <a:ln w="28575" cap="flat" cmpd="sng" algn="ctr">
            <a:solidFill>
              <a:srgbClr val="0000FF"/>
            </a:solidFill>
            <a:prstDash val="solid"/>
            <a:round/>
            <a:headEnd type="none" w="med" len="med"/>
            <a:tailEnd type="triangle"/>
          </a:ln>
          <a:effectLst/>
        </p:spPr>
      </p:cxnSp>
      <p:cxnSp>
        <p:nvCxnSpPr>
          <p:cNvPr id="40" name="Straight Arrow Connector 39">
            <a:extLst>
              <a:ext uri="{FF2B5EF4-FFF2-40B4-BE49-F238E27FC236}">
                <a16:creationId xmlns:a16="http://schemas.microsoft.com/office/drawing/2014/main" id="{E0A0104F-3927-4A1D-A77F-5E12124F9498}"/>
              </a:ext>
            </a:extLst>
          </p:cNvPr>
          <p:cNvCxnSpPr>
            <a:cxnSpLocks/>
          </p:cNvCxnSpPr>
          <p:nvPr/>
        </p:nvCxnSpPr>
        <p:spPr bwMode="auto">
          <a:xfrm flipH="1" flipV="1">
            <a:off x="7609443" y="4173111"/>
            <a:ext cx="2081818" cy="37989"/>
          </a:xfrm>
          <a:prstGeom prst="straightConnector1">
            <a:avLst/>
          </a:prstGeom>
          <a:solidFill>
            <a:schemeClr val="accent1"/>
          </a:solidFill>
          <a:ln w="28575" cap="flat" cmpd="sng" algn="ctr">
            <a:solidFill>
              <a:srgbClr val="0000FF"/>
            </a:solidFill>
            <a:prstDash val="solid"/>
            <a:round/>
            <a:headEnd type="none" w="med" len="med"/>
            <a:tailEnd type="triangle"/>
          </a:ln>
          <a:effectLst/>
        </p:spPr>
      </p:cxnSp>
      <p:cxnSp>
        <p:nvCxnSpPr>
          <p:cNvPr id="42" name="Straight Arrow Connector 41">
            <a:extLst>
              <a:ext uri="{FF2B5EF4-FFF2-40B4-BE49-F238E27FC236}">
                <a16:creationId xmlns:a16="http://schemas.microsoft.com/office/drawing/2014/main" id="{33DC9D35-5060-4D4C-9365-F1AF1B91D3E2}"/>
              </a:ext>
            </a:extLst>
          </p:cNvPr>
          <p:cNvCxnSpPr>
            <a:cxnSpLocks/>
          </p:cNvCxnSpPr>
          <p:nvPr/>
        </p:nvCxnSpPr>
        <p:spPr bwMode="auto">
          <a:xfrm flipV="1">
            <a:off x="9541565" y="4211100"/>
            <a:ext cx="556726" cy="1"/>
          </a:xfrm>
          <a:prstGeom prst="straightConnector1">
            <a:avLst/>
          </a:prstGeom>
          <a:solidFill>
            <a:schemeClr val="accent1"/>
          </a:solidFill>
          <a:ln w="28575" cap="flat" cmpd="sng" algn="ctr">
            <a:solidFill>
              <a:srgbClr val="0000FF"/>
            </a:solidFill>
            <a:prstDash val="solid"/>
            <a:round/>
            <a:headEnd type="none" w="med" len="med"/>
            <a:tailEnd type="triangle"/>
          </a:ln>
          <a:effectLst/>
        </p:spPr>
      </p:cxnSp>
      <p:cxnSp>
        <p:nvCxnSpPr>
          <p:cNvPr id="43" name="Straight Arrow Connector 42">
            <a:extLst>
              <a:ext uri="{FF2B5EF4-FFF2-40B4-BE49-F238E27FC236}">
                <a16:creationId xmlns:a16="http://schemas.microsoft.com/office/drawing/2014/main" id="{74DEAC17-6269-489B-8D84-8EE7A8A7D4FB}"/>
              </a:ext>
            </a:extLst>
          </p:cNvPr>
          <p:cNvCxnSpPr>
            <a:cxnSpLocks/>
          </p:cNvCxnSpPr>
          <p:nvPr/>
        </p:nvCxnSpPr>
        <p:spPr bwMode="auto">
          <a:xfrm flipV="1">
            <a:off x="9383603" y="3743790"/>
            <a:ext cx="896462" cy="1"/>
          </a:xfrm>
          <a:prstGeom prst="straightConnector1">
            <a:avLst/>
          </a:prstGeom>
          <a:solidFill>
            <a:schemeClr val="accent1"/>
          </a:solidFill>
          <a:ln w="28575" cap="flat" cmpd="sng" algn="ctr">
            <a:solidFill>
              <a:srgbClr val="0000FF"/>
            </a:solidFill>
            <a:prstDash val="solid"/>
            <a:round/>
            <a:headEnd type="none" w="med" len="med"/>
            <a:tailEnd type="triangle"/>
          </a:ln>
          <a:effectLst/>
        </p:spPr>
      </p:cxnSp>
      <p:cxnSp>
        <p:nvCxnSpPr>
          <p:cNvPr id="45" name="Straight Arrow Connector 44">
            <a:extLst>
              <a:ext uri="{FF2B5EF4-FFF2-40B4-BE49-F238E27FC236}">
                <a16:creationId xmlns:a16="http://schemas.microsoft.com/office/drawing/2014/main" id="{633DE453-E74A-4242-BEBC-34366EA0D81C}"/>
              </a:ext>
            </a:extLst>
          </p:cNvPr>
          <p:cNvCxnSpPr>
            <a:cxnSpLocks/>
          </p:cNvCxnSpPr>
          <p:nvPr/>
        </p:nvCxnSpPr>
        <p:spPr bwMode="auto">
          <a:xfrm>
            <a:off x="9691261" y="2757733"/>
            <a:ext cx="1259692" cy="0"/>
          </a:xfrm>
          <a:prstGeom prst="straightConnector1">
            <a:avLst/>
          </a:prstGeom>
          <a:solidFill>
            <a:schemeClr val="accent1"/>
          </a:solidFill>
          <a:ln w="28575" cap="flat" cmpd="sng" algn="ctr">
            <a:solidFill>
              <a:srgbClr val="0000FF"/>
            </a:solidFill>
            <a:prstDash val="solid"/>
            <a:round/>
            <a:headEnd type="none" w="med" len="med"/>
            <a:tailEnd type="triangle"/>
          </a:ln>
          <a:effectLst/>
        </p:spPr>
      </p:cxnSp>
      <p:graphicFrame>
        <p:nvGraphicFramePr>
          <p:cNvPr id="24" name="Object 23">
            <a:extLst>
              <a:ext uri="{FF2B5EF4-FFF2-40B4-BE49-F238E27FC236}">
                <a16:creationId xmlns:a16="http://schemas.microsoft.com/office/drawing/2014/main" id="{75499352-84A8-4AB3-BB36-8D286F474FFC}"/>
              </a:ext>
            </a:extLst>
          </p:cNvPr>
          <p:cNvGraphicFramePr>
            <a:graphicFrameLocks noChangeAspect="1"/>
          </p:cNvGraphicFramePr>
          <p:nvPr>
            <p:extLst>
              <p:ext uri="{D42A27DB-BD31-4B8C-83A1-F6EECF244321}">
                <p14:modId xmlns:p14="http://schemas.microsoft.com/office/powerpoint/2010/main" val="4020933414"/>
              </p:ext>
            </p:extLst>
          </p:nvPr>
        </p:nvGraphicFramePr>
        <p:xfrm>
          <a:off x="712665" y="1107829"/>
          <a:ext cx="5175824" cy="4818185"/>
        </p:xfrm>
        <a:graphic>
          <a:graphicData uri="http://schemas.openxmlformats.org/presentationml/2006/ole">
            <mc:AlternateContent xmlns:mc="http://schemas.openxmlformats.org/markup-compatibility/2006">
              <mc:Choice xmlns:v="urn:schemas-microsoft-com:vml" Requires="v">
                <p:oleObj r:id="rId2" imgW="4572000" imgH="3429000" progId="PowerPoint.Slide.12">
                  <p:embed/>
                </p:oleObj>
              </mc:Choice>
              <mc:Fallback>
                <p:oleObj r:id="rId2" imgW="4572000" imgH="3429000" progId="PowerPoint.Slide.12">
                  <p:embed/>
                  <p:pic>
                    <p:nvPicPr>
                      <p:cNvPr id="5" name="Object 4">
                        <a:extLst>
                          <a:ext uri="{FF2B5EF4-FFF2-40B4-BE49-F238E27FC236}">
                            <a16:creationId xmlns:a16="http://schemas.microsoft.com/office/drawing/2014/main" id="{867AAD1C-96A6-464B-95A3-A614738755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665" y="1107829"/>
                        <a:ext cx="5175824" cy="4818185"/>
                      </a:xfrm>
                      <a:prstGeom prst="rect">
                        <a:avLst/>
                      </a:prstGeom>
                      <a:noFill/>
                    </p:spPr>
                  </p:pic>
                </p:oleObj>
              </mc:Fallback>
            </mc:AlternateContent>
          </a:graphicData>
        </a:graphic>
      </p:graphicFrame>
    </p:spTree>
    <p:extLst>
      <p:ext uri="{BB962C8B-B14F-4D97-AF65-F5344CB8AC3E}">
        <p14:creationId xmlns:p14="http://schemas.microsoft.com/office/powerpoint/2010/main" val="1003559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1000"/>
                                        <p:tgtEl>
                                          <p:spTgt spid="37"/>
                                        </p:tgtEl>
                                      </p:cBhvr>
                                    </p:animEffect>
                                    <p:anim calcmode="lin" valueType="num">
                                      <p:cBhvr>
                                        <p:cTn id="18" dur="1000" fill="hold"/>
                                        <p:tgtEl>
                                          <p:spTgt spid="37"/>
                                        </p:tgtEl>
                                        <p:attrNameLst>
                                          <p:attrName>ppt_x</p:attrName>
                                        </p:attrNameLst>
                                      </p:cBhvr>
                                      <p:tavLst>
                                        <p:tav tm="0">
                                          <p:val>
                                            <p:strVal val="#ppt_x"/>
                                          </p:val>
                                        </p:tav>
                                        <p:tav tm="100000">
                                          <p:val>
                                            <p:strVal val="#ppt_x"/>
                                          </p:val>
                                        </p:tav>
                                      </p:tavLst>
                                    </p:anim>
                                    <p:anim calcmode="lin" valueType="num">
                                      <p:cBhvr>
                                        <p:cTn id="19" dur="1000" fill="hold"/>
                                        <p:tgtEl>
                                          <p:spTgt spid="3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1000"/>
                                        <p:tgtEl>
                                          <p:spTgt spid="40"/>
                                        </p:tgtEl>
                                      </p:cBhvr>
                                    </p:animEffect>
                                    <p:anim calcmode="lin" valueType="num">
                                      <p:cBhvr>
                                        <p:cTn id="23" dur="1000" fill="hold"/>
                                        <p:tgtEl>
                                          <p:spTgt spid="40"/>
                                        </p:tgtEl>
                                        <p:attrNameLst>
                                          <p:attrName>ppt_x</p:attrName>
                                        </p:attrNameLst>
                                      </p:cBhvr>
                                      <p:tavLst>
                                        <p:tav tm="0">
                                          <p:val>
                                            <p:strVal val="#ppt_x"/>
                                          </p:val>
                                        </p:tav>
                                        <p:tav tm="100000">
                                          <p:val>
                                            <p:strVal val="#ppt_x"/>
                                          </p:val>
                                        </p:tav>
                                      </p:tavLst>
                                    </p:anim>
                                    <p:anim calcmode="lin" valueType="num">
                                      <p:cBhvr>
                                        <p:cTn id="24" dur="1000" fill="hold"/>
                                        <p:tgtEl>
                                          <p:spTgt spid="4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1000"/>
                                        <p:tgtEl>
                                          <p:spTgt spid="42"/>
                                        </p:tgtEl>
                                      </p:cBhvr>
                                    </p:animEffect>
                                    <p:anim calcmode="lin" valueType="num">
                                      <p:cBhvr>
                                        <p:cTn id="28" dur="1000" fill="hold"/>
                                        <p:tgtEl>
                                          <p:spTgt spid="42"/>
                                        </p:tgtEl>
                                        <p:attrNameLst>
                                          <p:attrName>ppt_x</p:attrName>
                                        </p:attrNameLst>
                                      </p:cBhvr>
                                      <p:tavLst>
                                        <p:tav tm="0">
                                          <p:val>
                                            <p:strVal val="#ppt_x"/>
                                          </p:val>
                                        </p:tav>
                                        <p:tav tm="100000">
                                          <p:val>
                                            <p:strVal val="#ppt_x"/>
                                          </p:val>
                                        </p:tav>
                                      </p:tavLst>
                                    </p:anim>
                                    <p:anim calcmode="lin" valueType="num">
                                      <p:cBhvr>
                                        <p:cTn id="29" dur="1000" fill="hold"/>
                                        <p:tgtEl>
                                          <p:spTgt spid="42"/>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1000"/>
                                        <p:tgtEl>
                                          <p:spTgt spid="43"/>
                                        </p:tgtEl>
                                      </p:cBhvr>
                                    </p:animEffect>
                                    <p:anim calcmode="lin" valueType="num">
                                      <p:cBhvr>
                                        <p:cTn id="33" dur="1000" fill="hold"/>
                                        <p:tgtEl>
                                          <p:spTgt spid="43"/>
                                        </p:tgtEl>
                                        <p:attrNameLst>
                                          <p:attrName>ppt_x</p:attrName>
                                        </p:attrNameLst>
                                      </p:cBhvr>
                                      <p:tavLst>
                                        <p:tav tm="0">
                                          <p:val>
                                            <p:strVal val="#ppt_x"/>
                                          </p:val>
                                        </p:tav>
                                        <p:tav tm="100000">
                                          <p:val>
                                            <p:strVal val="#ppt_x"/>
                                          </p:val>
                                        </p:tav>
                                      </p:tavLst>
                                    </p:anim>
                                    <p:anim calcmode="lin" valueType="num">
                                      <p:cBhvr>
                                        <p:cTn id="34" dur="1000" fill="hold"/>
                                        <p:tgtEl>
                                          <p:spTgt spid="43"/>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fade">
                                      <p:cBhvr>
                                        <p:cTn id="37" dur="1000"/>
                                        <p:tgtEl>
                                          <p:spTgt spid="45"/>
                                        </p:tgtEl>
                                      </p:cBhvr>
                                    </p:animEffect>
                                    <p:anim calcmode="lin" valueType="num">
                                      <p:cBhvr>
                                        <p:cTn id="38" dur="1000" fill="hold"/>
                                        <p:tgtEl>
                                          <p:spTgt spid="45"/>
                                        </p:tgtEl>
                                        <p:attrNameLst>
                                          <p:attrName>ppt_x</p:attrName>
                                        </p:attrNameLst>
                                      </p:cBhvr>
                                      <p:tavLst>
                                        <p:tav tm="0">
                                          <p:val>
                                            <p:strVal val="#ppt_x"/>
                                          </p:val>
                                        </p:tav>
                                        <p:tav tm="100000">
                                          <p:val>
                                            <p:strVal val="#ppt_x"/>
                                          </p:val>
                                        </p:tav>
                                      </p:tavLst>
                                    </p:anim>
                                    <p:anim calcmode="lin" valueType="num">
                                      <p:cBhvr>
                                        <p:cTn id="39"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additive="base">
                                        <p:cTn id="44" dur="500" fill="hold"/>
                                        <p:tgtEl>
                                          <p:spTgt spid="11"/>
                                        </p:tgtEl>
                                        <p:attrNameLst>
                                          <p:attrName>ppt_x</p:attrName>
                                        </p:attrNameLst>
                                      </p:cBhvr>
                                      <p:tavLst>
                                        <p:tav tm="0">
                                          <p:val>
                                            <p:strVal val="#ppt_x"/>
                                          </p:val>
                                        </p:tav>
                                        <p:tav tm="100000">
                                          <p:val>
                                            <p:strVal val="#ppt_x"/>
                                          </p:val>
                                        </p:tav>
                                      </p:tavLst>
                                    </p:anim>
                                    <p:anim calcmode="lin" valueType="num">
                                      <p:cBhvr additive="base">
                                        <p:cTn id="4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227D993D-3279-44F6-AAFF-C6FCCDD544E7}"/>
              </a:ext>
            </a:extLst>
          </p:cNvPr>
          <p:cNvSpPr>
            <a:spLocks noGrp="1"/>
          </p:cNvSpPr>
          <p:nvPr>
            <p:ph type="title"/>
          </p:nvPr>
        </p:nvSpPr>
        <p:spPr>
          <a:xfrm>
            <a:off x="609600" y="457200"/>
            <a:ext cx="10972800" cy="1143000"/>
          </a:xfrm>
        </p:spPr>
        <p:txBody>
          <a:bodyPr anchor="ctr" anchorCtr="1">
            <a:normAutofit fontScale="90000"/>
          </a:bodyPr>
          <a:lstStyle/>
          <a:p>
            <a:r>
              <a:rPr lang="en-US" sz="6600" dirty="0">
                <a:ln w="11430"/>
                <a:solidFill>
                  <a:srgbClr val="00FFCC"/>
                </a:solidFill>
                <a:latin typeface="Times New Roman" pitchFamily="18" charset="0"/>
              </a:rPr>
              <a:t>Communication by Website</a:t>
            </a:r>
            <a:br>
              <a:rPr lang="en-US" dirty="0">
                <a:ln w="11430"/>
                <a:solidFill>
                  <a:srgbClr val="00FFCC"/>
                </a:solidFill>
                <a:latin typeface="Times New Roman" pitchFamily="18" charset="0"/>
              </a:rPr>
            </a:br>
            <a:endParaRPr lang="en-US" dirty="0"/>
          </a:p>
        </p:txBody>
      </p:sp>
      <p:sp>
        <p:nvSpPr>
          <p:cNvPr id="9" name="TextBox 8">
            <a:extLst>
              <a:ext uri="{FF2B5EF4-FFF2-40B4-BE49-F238E27FC236}">
                <a16:creationId xmlns:a16="http://schemas.microsoft.com/office/drawing/2014/main" id="{A862F183-C837-4CFE-80BA-538D55EAC3AA}"/>
              </a:ext>
            </a:extLst>
          </p:cNvPr>
          <p:cNvSpPr txBox="1"/>
          <p:nvPr/>
        </p:nvSpPr>
        <p:spPr>
          <a:xfrm>
            <a:off x="4721902" y="5276538"/>
            <a:ext cx="2623279" cy="584775"/>
          </a:xfrm>
          <a:prstGeom prst="rect">
            <a:avLst/>
          </a:prstGeom>
          <a:noFill/>
        </p:spPr>
        <p:txBody>
          <a:bodyPr wrap="square" rtlCol="0">
            <a:sp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msca09aa.org</a:t>
            </a:r>
          </a:p>
        </p:txBody>
      </p:sp>
      <p:pic>
        <p:nvPicPr>
          <p:cNvPr id="3" name="Picture 2">
            <a:extLst>
              <a:ext uri="{FF2B5EF4-FFF2-40B4-BE49-F238E27FC236}">
                <a16:creationId xmlns:a16="http://schemas.microsoft.com/office/drawing/2014/main" id="{C418776F-7AE3-471A-A518-917728849F5F}"/>
              </a:ext>
            </a:extLst>
          </p:cNvPr>
          <p:cNvPicPr>
            <a:picLocks noChangeAspect="1"/>
          </p:cNvPicPr>
          <p:nvPr/>
        </p:nvPicPr>
        <p:blipFill>
          <a:blip r:embed="rId2"/>
          <a:stretch>
            <a:fillRect/>
          </a:stretch>
        </p:blipFill>
        <p:spPr>
          <a:xfrm>
            <a:off x="1761139" y="1631878"/>
            <a:ext cx="8544804" cy="5186556"/>
          </a:xfrm>
          <a:prstGeom prst="rect">
            <a:avLst/>
          </a:prstGeom>
        </p:spPr>
      </p:pic>
    </p:spTree>
    <p:extLst>
      <p:ext uri="{BB962C8B-B14F-4D97-AF65-F5344CB8AC3E}">
        <p14:creationId xmlns:p14="http://schemas.microsoft.com/office/powerpoint/2010/main" val="3874050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A4FC4-C481-4F5E-B1CD-75BFC8072D50}"/>
              </a:ext>
            </a:extLst>
          </p:cNvPr>
          <p:cNvSpPr>
            <a:spLocks noGrp="1"/>
          </p:cNvSpPr>
          <p:nvPr>
            <p:ph type="title"/>
          </p:nvPr>
        </p:nvSpPr>
        <p:spPr>
          <a:xfrm>
            <a:off x="681976" y="148278"/>
            <a:ext cx="10353761" cy="1326321"/>
          </a:xfrm>
        </p:spPr>
        <p:txBody>
          <a:bodyPr/>
          <a:lstStyle/>
          <a:p>
            <a:r>
              <a:rPr lang="en-US" sz="3600" dirty="0">
                <a:ln w="11430"/>
                <a:solidFill>
                  <a:srgbClr val="00FFCC"/>
                </a:solidFill>
                <a:latin typeface="Times New Roman" pitchFamily="18" charset="0"/>
              </a:rPr>
              <a:t>Communication by Website</a:t>
            </a:r>
            <a:endParaRPr lang="en-US" dirty="0"/>
          </a:p>
        </p:txBody>
      </p:sp>
      <p:pic>
        <p:nvPicPr>
          <p:cNvPr id="5" name="Content Placeholder 4">
            <a:extLst>
              <a:ext uri="{FF2B5EF4-FFF2-40B4-BE49-F238E27FC236}">
                <a16:creationId xmlns:a16="http://schemas.microsoft.com/office/drawing/2014/main" id="{79BD1FAF-F8BE-4C3A-B156-0D07100FDBCF}"/>
              </a:ext>
            </a:extLst>
          </p:cNvPr>
          <p:cNvPicPr>
            <a:picLocks noGrp="1" noChangeAspect="1"/>
          </p:cNvPicPr>
          <p:nvPr>
            <p:ph idx="1"/>
          </p:nvPr>
        </p:nvPicPr>
        <p:blipFill>
          <a:blip r:embed="rId2"/>
          <a:stretch>
            <a:fillRect/>
          </a:stretch>
        </p:blipFill>
        <p:spPr>
          <a:xfrm>
            <a:off x="207328" y="1403797"/>
            <a:ext cx="7107359" cy="4488287"/>
          </a:xfrm>
        </p:spPr>
      </p:pic>
      <p:pic>
        <p:nvPicPr>
          <p:cNvPr id="8" name="Picture 7">
            <a:extLst>
              <a:ext uri="{FF2B5EF4-FFF2-40B4-BE49-F238E27FC236}">
                <a16:creationId xmlns:a16="http://schemas.microsoft.com/office/drawing/2014/main" id="{8A181E84-CD3B-4026-8E5D-28530E1D5E4F}"/>
              </a:ext>
            </a:extLst>
          </p:cNvPr>
          <p:cNvPicPr>
            <a:picLocks noChangeAspect="1"/>
          </p:cNvPicPr>
          <p:nvPr/>
        </p:nvPicPr>
        <p:blipFill>
          <a:blip r:embed="rId3"/>
          <a:stretch>
            <a:fillRect/>
          </a:stretch>
        </p:blipFill>
        <p:spPr>
          <a:xfrm>
            <a:off x="5306747" y="2439806"/>
            <a:ext cx="6387270" cy="4269916"/>
          </a:xfrm>
          <a:prstGeom prst="rect">
            <a:avLst/>
          </a:prstGeom>
        </p:spPr>
      </p:pic>
      <p:sp>
        <p:nvSpPr>
          <p:cNvPr id="3" name="Arrow: Down 2">
            <a:extLst>
              <a:ext uri="{FF2B5EF4-FFF2-40B4-BE49-F238E27FC236}">
                <a16:creationId xmlns:a16="http://schemas.microsoft.com/office/drawing/2014/main" id="{56C26D39-4F73-4F8B-8724-DBB9AE672125}"/>
              </a:ext>
            </a:extLst>
          </p:cNvPr>
          <p:cNvSpPr/>
          <p:nvPr/>
        </p:nvSpPr>
        <p:spPr>
          <a:xfrm>
            <a:off x="1139920" y="1989785"/>
            <a:ext cx="348234" cy="5666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613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A4FC4-C481-4F5E-B1CD-75BFC8072D50}"/>
              </a:ext>
            </a:extLst>
          </p:cNvPr>
          <p:cNvSpPr>
            <a:spLocks noGrp="1"/>
          </p:cNvSpPr>
          <p:nvPr>
            <p:ph type="title"/>
          </p:nvPr>
        </p:nvSpPr>
        <p:spPr/>
        <p:txBody>
          <a:bodyPr/>
          <a:lstStyle/>
          <a:p>
            <a:r>
              <a:rPr lang="en-US" sz="3600" dirty="0">
                <a:ln w="11430"/>
                <a:solidFill>
                  <a:srgbClr val="00FFCC"/>
                </a:solidFill>
                <a:latin typeface="Times New Roman" pitchFamily="18" charset="0"/>
              </a:rPr>
              <a:t>Communication by Website</a:t>
            </a:r>
            <a:endParaRPr lang="en-US" dirty="0"/>
          </a:p>
        </p:txBody>
      </p:sp>
      <p:pic>
        <p:nvPicPr>
          <p:cNvPr id="4" name="Picture 3">
            <a:extLst>
              <a:ext uri="{FF2B5EF4-FFF2-40B4-BE49-F238E27FC236}">
                <a16:creationId xmlns:a16="http://schemas.microsoft.com/office/drawing/2014/main" id="{8CD9A140-C405-4569-AADB-CE267C4199DC}"/>
              </a:ext>
            </a:extLst>
          </p:cNvPr>
          <p:cNvPicPr>
            <a:picLocks noChangeAspect="1"/>
          </p:cNvPicPr>
          <p:nvPr/>
        </p:nvPicPr>
        <p:blipFill>
          <a:blip r:embed="rId2"/>
          <a:stretch>
            <a:fillRect/>
          </a:stretch>
        </p:blipFill>
        <p:spPr>
          <a:xfrm>
            <a:off x="317897" y="2124576"/>
            <a:ext cx="5772778" cy="2712483"/>
          </a:xfrm>
          <a:prstGeom prst="rect">
            <a:avLst/>
          </a:prstGeom>
        </p:spPr>
      </p:pic>
      <p:pic>
        <p:nvPicPr>
          <p:cNvPr id="10" name="Picture 9">
            <a:extLst>
              <a:ext uri="{FF2B5EF4-FFF2-40B4-BE49-F238E27FC236}">
                <a16:creationId xmlns:a16="http://schemas.microsoft.com/office/drawing/2014/main" id="{46F9F15C-A74B-49C3-9A00-7D97598D583E}"/>
              </a:ext>
            </a:extLst>
          </p:cNvPr>
          <p:cNvPicPr>
            <a:picLocks noChangeAspect="1"/>
          </p:cNvPicPr>
          <p:nvPr/>
        </p:nvPicPr>
        <p:blipFill>
          <a:blip r:embed="rId3"/>
          <a:stretch>
            <a:fillRect/>
          </a:stretch>
        </p:blipFill>
        <p:spPr>
          <a:xfrm>
            <a:off x="6793978" y="2124576"/>
            <a:ext cx="4473578" cy="4434486"/>
          </a:xfrm>
          <a:prstGeom prst="rect">
            <a:avLst/>
          </a:prstGeom>
        </p:spPr>
      </p:pic>
      <p:sp>
        <p:nvSpPr>
          <p:cNvPr id="11" name="Oval 10">
            <a:extLst>
              <a:ext uri="{FF2B5EF4-FFF2-40B4-BE49-F238E27FC236}">
                <a16:creationId xmlns:a16="http://schemas.microsoft.com/office/drawing/2014/main" id="{5C2F1E90-8227-4A98-8F2E-DCD731F9C820}"/>
              </a:ext>
            </a:extLst>
          </p:cNvPr>
          <p:cNvSpPr/>
          <p:nvPr/>
        </p:nvSpPr>
        <p:spPr>
          <a:xfrm>
            <a:off x="317897" y="2712427"/>
            <a:ext cx="3269365" cy="382465"/>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4843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810DB-7F9A-4720-B9D3-30AD70F61FF8}"/>
              </a:ext>
            </a:extLst>
          </p:cNvPr>
          <p:cNvSpPr>
            <a:spLocks noGrp="1"/>
          </p:cNvSpPr>
          <p:nvPr>
            <p:ph type="title"/>
          </p:nvPr>
        </p:nvSpPr>
        <p:spPr>
          <a:xfrm>
            <a:off x="41973" y="108680"/>
            <a:ext cx="12108055" cy="1143000"/>
          </a:xfrm>
        </p:spPr>
        <p:txBody>
          <a:bodyPr>
            <a:normAutofit fontScale="90000"/>
          </a:bodyPr>
          <a:lstStyle/>
          <a:p>
            <a:r>
              <a:rPr lang="en-US" sz="4000" dirty="0">
                <a:ln w="11430"/>
                <a:solidFill>
                  <a:srgbClr val="00FFCC"/>
                </a:solidFill>
                <a:latin typeface="Times New Roman" pitchFamily="18" charset="0"/>
              </a:rPr>
              <a:t>13 Conference Committee Assignments </a:t>
            </a:r>
            <a:br>
              <a:rPr lang="en-US" sz="4000" dirty="0">
                <a:ln w="11430"/>
                <a:solidFill>
                  <a:srgbClr val="00FFCC"/>
                </a:solidFill>
                <a:latin typeface="Times New Roman" pitchFamily="18" charset="0"/>
              </a:rPr>
            </a:br>
            <a:r>
              <a:rPr lang="en-US" sz="4000" dirty="0">
                <a:ln w="11430"/>
                <a:solidFill>
                  <a:srgbClr val="00FFCC"/>
                </a:solidFill>
                <a:latin typeface="Times New Roman" pitchFamily="18" charset="0"/>
              </a:rPr>
              <a:t>in late December</a:t>
            </a:r>
            <a:endParaRPr lang="en-US" sz="2400" dirty="0"/>
          </a:p>
        </p:txBody>
      </p:sp>
      <p:pic>
        <p:nvPicPr>
          <p:cNvPr id="11" name="Content Placeholder 10">
            <a:extLst>
              <a:ext uri="{FF2B5EF4-FFF2-40B4-BE49-F238E27FC236}">
                <a16:creationId xmlns:a16="http://schemas.microsoft.com/office/drawing/2014/main" id="{C59FA9F9-1568-4F4C-86B4-084AFBFADADB}"/>
              </a:ext>
            </a:extLst>
          </p:cNvPr>
          <p:cNvPicPr>
            <a:picLocks noGrp="1" noChangeAspect="1"/>
          </p:cNvPicPr>
          <p:nvPr>
            <p:ph idx="1"/>
          </p:nvPr>
        </p:nvPicPr>
        <p:blipFill>
          <a:blip r:embed="rId2"/>
          <a:stretch>
            <a:fillRect/>
          </a:stretch>
        </p:blipFill>
        <p:spPr>
          <a:xfrm>
            <a:off x="6574665" y="1279816"/>
            <a:ext cx="5022687" cy="4930528"/>
          </a:xfrm>
        </p:spPr>
      </p:pic>
      <p:pic>
        <p:nvPicPr>
          <p:cNvPr id="3" name="Picture 2">
            <a:extLst>
              <a:ext uri="{FF2B5EF4-FFF2-40B4-BE49-F238E27FC236}">
                <a16:creationId xmlns:a16="http://schemas.microsoft.com/office/drawing/2014/main" id="{4893948E-F12E-45C8-9147-738B353FA589}"/>
              </a:ext>
            </a:extLst>
          </p:cNvPr>
          <p:cNvPicPr>
            <a:picLocks noChangeAspect="1"/>
          </p:cNvPicPr>
          <p:nvPr/>
        </p:nvPicPr>
        <p:blipFill>
          <a:blip r:embed="rId3"/>
          <a:stretch>
            <a:fillRect/>
          </a:stretch>
        </p:blipFill>
        <p:spPr>
          <a:xfrm>
            <a:off x="1055112" y="2269111"/>
            <a:ext cx="4562224" cy="2566251"/>
          </a:xfrm>
          <a:prstGeom prst="rect">
            <a:avLst/>
          </a:prstGeom>
        </p:spPr>
      </p:pic>
    </p:spTree>
    <p:extLst>
      <p:ext uri="{BB962C8B-B14F-4D97-AF65-F5344CB8AC3E}">
        <p14:creationId xmlns:p14="http://schemas.microsoft.com/office/powerpoint/2010/main" val="2207323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227D993D-3279-44F6-AAFF-C6FCCDD544E7}"/>
              </a:ext>
            </a:extLst>
          </p:cNvPr>
          <p:cNvSpPr>
            <a:spLocks noGrp="1"/>
          </p:cNvSpPr>
          <p:nvPr>
            <p:ph type="title"/>
          </p:nvPr>
        </p:nvSpPr>
        <p:spPr/>
        <p:txBody>
          <a:bodyPr anchor="ctr" anchorCtr="1">
            <a:normAutofit/>
          </a:bodyPr>
          <a:lstStyle/>
          <a:p>
            <a:r>
              <a:rPr lang="en-US" dirty="0">
                <a:ln w="11430"/>
                <a:solidFill>
                  <a:srgbClr val="00FFCC"/>
                </a:solidFill>
                <a:latin typeface="Times New Roman" pitchFamily="18" charset="0"/>
              </a:rPr>
              <a:t>Items for considerations</a:t>
            </a:r>
            <a:br>
              <a:rPr lang="en-US" dirty="0">
                <a:ln w="11430"/>
                <a:solidFill>
                  <a:srgbClr val="00FFCC"/>
                </a:solidFill>
                <a:latin typeface="Times New Roman" pitchFamily="18" charset="0"/>
              </a:rPr>
            </a:br>
            <a:endParaRPr lang="en-US" dirty="0"/>
          </a:p>
        </p:txBody>
      </p:sp>
      <p:sp>
        <p:nvSpPr>
          <p:cNvPr id="2" name="Content Placeholder 1">
            <a:extLst>
              <a:ext uri="{FF2B5EF4-FFF2-40B4-BE49-F238E27FC236}">
                <a16:creationId xmlns:a16="http://schemas.microsoft.com/office/drawing/2014/main" id="{6E84B55B-9130-443E-B6FF-E0A432DB26F9}"/>
              </a:ext>
            </a:extLst>
          </p:cNvPr>
          <p:cNvSpPr>
            <a:spLocks noGrp="1"/>
          </p:cNvSpPr>
          <p:nvPr>
            <p:ph idx="1"/>
          </p:nvPr>
        </p:nvSpPr>
        <p:spPr/>
        <p:txBody>
          <a:bodyPr>
            <a:normAutofit fontScale="85000" lnSpcReduction="20000"/>
          </a:bodyPr>
          <a:lstStyle/>
          <a:p>
            <a:r>
              <a:rPr lang="en-US" dirty="0"/>
              <a:t>Full agenda has over 100 items </a:t>
            </a:r>
          </a:p>
          <a:p>
            <a:r>
              <a:rPr lang="en-US" dirty="0"/>
              <a:t>The full agenda and background can be found online on our website</a:t>
            </a:r>
          </a:p>
          <a:p>
            <a:r>
              <a:rPr lang="en-US" dirty="0"/>
              <a:t>If you wish to make comment on all agenda items there are surveys for each committee for you to provide you or your groups feedback.</a:t>
            </a:r>
          </a:p>
          <a:p>
            <a:r>
              <a:rPr lang="en-US" dirty="0"/>
              <a:t>Just so you know, at the GSC all topics will be discussed by each committee but that doesn’t mean the committee will recommend sending the topic to the whole Conference for consideration and vote. </a:t>
            </a:r>
          </a:p>
          <a:p>
            <a:endParaRPr lang="en-US" dirty="0"/>
          </a:p>
          <a:p>
            <a:endParaRPr lang="en-US" dirty="0"/>
          </a:p>
          <a:p>
            <a:r>
              <a:rPr lang="en-US" dirty="0"/>
              <a:t>www.area72aa.org</a:t>
            </a:r>
          </a:p>
          <a:p>
            <a:endParaRPr lang="en-US" dirty="0"/>
          </a:p>
        </p:txBody>
      </p:sp>
    </p:spTree>
    <p:extLst>
      <p:ext uri="{BB962C8B-B14F-4D97-AF65-F5344CB8AC3E}">
        <p14:creationId xmlns:p14="http://schemas.microsoft.com/office/powerpoint/2010/main" val="1968245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227D993D-3279-44F6-AAFF-C6FCCDD544E7}"/>
              </a:ext>
            </a:extLst>
          </p:cNvPr>
          <p:cNvSpPr>
            <a:spLocks noGrp="1"/>
          </p:cNvSpPr>
          <p:nvPr>
            <p:ph type="title"/>
          </p:nvPr>
        </p:nvSpPr>
        <p:spPr>
          <a:xfrm>
            <a:off x="924444" y="238360"/>
            <a:ext cx="10353761" cy="1326321"/>
          </a:xfrm>
        </p:spPr>
        <p:txBody>
          <a:bodyPr anchor="ctr" anchorCtr="1">
            <a:normAutofit fontScale="90000"/>
          </a:bodyPr>
          <a:lstStyle/>
          <a:p>
            <a:r>
              <a:rPr lang="en-US" dirty="0">
                <a:ln w="11430"/>
                <a:solidFill>
                  <a:srgbClr val="00FFCC"/>
                </a:solidFill>
                <a:latin typeface="Times New Roman" pitchFamily="18" charset="0"/>
              </a:rPr>
              <a:t>Items for considerations </a:t>
            </a:r>
            <a:br>
              <a:rPr lang="en-US" dirty="0">
                <a:ln w="11430"/>
                <a:solidFill>
                  <a:srgbClr val="00FFCC"/>
                </a:solidFill>
                <a:latin typeface="Times New Roman" pitchFamily="18" charset="0"/>
              </a:rPr>
            </a:br>
            <a:r>
              <a:rPr lang="en-US" dirty="0">
                <a:ln w="11430"/>
                <a:solidFill>
                  <a:srgbClr val="00FFCC"/>
                </a:solidFill>
                <a:latin typeface="Times New Roman" pitchFamily="18" charset="0"/>
              </a:rPr>
              <a:t>For the Pre-Conference</a:t>
            </a:r>
            <a:br>
              <a:rPr lang="en-US" dirty="0">
                <a:ln w="11430"/>
                <a:solidFill>
                  <a:srgbClr val="00FFCC"/>
                </a:solidFill>
                <a:latin typeface="Times New Roman" pitchFamily="18" charset="0"/>
              </a:rPr>
            </a:br>
            <a:endParaRPr lang="en-US" dirty="0"/>
          </a:p>
        </p:txBody>
      </p:sp>
      <p:sp>
        <p:nvSpPr>
          <p:cNvPr id="2" name="Content Placeholder 1">
            <a:extLst>
              <a:ext uri="{FF2B5EF4-FFF2-40B4-BE49-F238E27FC236}">
                <a16:creationId xmlns:a16="http://schemas.microsoft.com/office/drawing/2014/main" id="{6E84B55B-9130-443E-B6FF-E0A432DB26F9}"/>
              </a:ext>
            </a:extLst>
          </p:cNvPr>
          <p:cNvSpPr>
            <a:spLocks noGrp="1"/>
          </p:cNvSpPr>
          <p:nvPr>
            <p:ph idx="1"/>
          </p:nvPr>
        </p:nvSpPr>
        <p:spPr>
          <a:xfrm>
            <a:off x="913795" y="901521"/>
            <a:ext cx="10353762" cy="5602310"/>
          </a:xfrm>
        </p:spPr>
        <p:txBody>
          <a:bodyPr>
            <a:normAutofit fontScale="62500" lnSpcReduction="20000"/>
          </a:bodyPr>
          <a:lstStyle/>
          <a:p>
            <a:endParaRPr lang="en-US" dirty="0"/>
          </a:p>
          <a:p>
            <a:pPr marL="0" indent="0">
              <a:buNone/>
            </a:pPr>
            <a:r>
              <a:rPr lang="en-US" sz="2300" b="1" dirty="0">
                <a:solidFill>
                  <a:srgbClr val="FFCCFF"/>
                </a:solidFill>
              </a:rPr>
              <a:t>Items for consideration:</a:t>
            </a:r>
          </a:p>
          <a:p>
            <a:pPr marL="457200" indent="-457200">
              <a:buFont typeface="+mj-lt"/>
              <a:buAutoNum type="arabicPeriod"/>
            </a:pPr>
            <a:r>
              <a:rPr lang="en-US" sz="2300" dirty="0"/>
              <a:t>Policy/Admissions – Consider request regarding participation of online groups in the General Service Structure </a:t>
            </a:r>
          </a:p>
          <a:p>
            <a:pPr marL="457200" indent="-457200">
              <a:buFont typeface="+mj-lt"/>
              <a:buAutoNum type="arabicPeriod"/>
            </a:pPr>
            <a:r>
              <a:rPr lang="en-US" sz="2300" dirty="0"/>
              <a:t>Corrections - Discuss innovative ways of carrying the message to alcoholics in correctional facilities/programs.</a:t>
            </a:r>
          </a:p>
          <a:p>
            <a:pPr marL="457200" indent="-457200">
              <a:buFont typeface="+mj-lt"/>
              <a:buAutoNum type="arabicPeriod"/>
            </a:pPr>
            <a:r>
              <a:rPr lang="en-US" sz="2300" dirty="0"/>
              <a:t>Report and Charter – Discuss the AA Directories (Canada, Eastern U.S., and Western U.S.)</a:t>
            </a:r>
          </a:p>
          <a:p>
            <a:pPr marL="457200" indent="-457200">
              <a:buFont typeface="+mj-lt"/>
              <a:buAutoNum type="arabicPeriod"/>
            </a:pPr>
            <a:r>
              <a:rPr lang="en-US" sz="2300" dirty="0"/>
              <a:t>Literature - This discussion is meant to sparks a conversation – Is there a problem with our literature that prevents someone from identifying with our common message?  IF so, why?  </a:t>
            </a:r>
          </a:p>
          <a:p>
            <a:pPr marL="457200" indent="-457200">
              <a:buFont typeface="+mj-lt"/>
              <a:buAutoNum type="arabicPeriod"/>
            </a:pPr>
            <a:r>
              <a:rPr lang="en-US" sz="2300" dirty="0"/>
              <a:t>Finance - Reconsider the 1972 G.S.C. Advisory Action stating “G.S.O. should not accept contributions from clubs, listed or known as such, whether or not composed solely of A.A. members. Contributions are welcome from groups meeting in clubs as long as they are sent in the name of the group.”</a:t>
            </a:r>
          </a:p>
          <a:p>
            <a:pPr marL="457200" indent="-457200">
              <a:buFont typeface="+mj-lt"/>
              <a:buAutoNum type="arabicPeriod"/>
            </a:pPr>
            <a:endParaRPr lang="en-US" dirty="0">
              <a:solidFill>
                <a:srgbClr val="66FFFF"/>
              </a:solidFill>
            </a:endParaRPr>
          </a:p>
          <a:p>
            <a:pPr marL="0" indent="0">
              <a:buNone/>
            </a:pPr>
            <a:endParaRPr lang="en-US" dirty="0">
              <a:solidFill>
                <a:srgbClr val="66FFFF"/>
              </a:solidFill>
            </a:endParaRPr>
          </a:p>
          <a:p>
            <a:pPr marL="0" indent="0">
              <a:buNone/>
            </a:pPr>
            <a:r>
              <a:rPr lang="en-US" dirty="0">
                <a:solidFill>
                  <a:srgbClr val="66FFFF"/>
                </a:solidFill>
              </a:rPr>
              <a:t>Please pay special attention in these summaries to the section that ask the questions.  This is what your Delegate needs to learn from you. </a:t>
            </a:r>
          </a:p>
          <a:p>
            <a:pPr marL="0" indent="0">
              <a:buNone/>
            </a:pPr>
            <a:r>
              <a:rPr lang="en-US" dirty="0">
                <a:solidFill>
                  <a:srgbClr val="FFCCFF"/>
                </a:solidFill>
              </a:rPr>
              <a:t>Remember  when talking about this– think broadly about this.  What is best for AA as a whole?</a:t>
            </a:r>
          </a:p>
          <a:p>
            <a:pPr marL="0" indent="0">
              <a:buNone/>
            </a:pPr>
            <a:r>
              <a:rPr lang="en-US" dirty="0"/>
              <a:t>www.area72aa.org</a:t>
            </a:r>
          </a:p>
          <a:p>
            <a:endParaRPr lang="en-US" dirty="0"/>
          </a:p>
        </p:txBody>
      </p:sp>
    </p:spTree>
    <p:extLst>
      <p:ext uri="{BB962C8B-B14F-4D97-AF65-F5344CB8AC3E}">
        <p14:creationId xmlns:p14="http://schemas.microsoft.com/office/powerpoint/2010/main" val="2231888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3B090-C64D-4721-9986-AF0607C99989}"/>
              </a:ext>
            </a:extLst>
          </p:cNvPr>
          <p:cNvSpPr>
            <a:spLocks noGrp="1"/>
          </p:cNvSpPr>
          <p:nvPr>
            <p:ph type="title"/>
          </p:nvPr>
        </p:nvSpPr>
        <p:spPr/>
        <p:txBody>
          <a:bodyPr>
            <a:normAutofit/>
          </a:bodyPr>
          <a:lstStyle/>
          <a:p>
            <a:r>
              <a:rPr lang="en-US" sz="4800" dirty="0">
                <a:ln w="11430"/>
                <a:solidFill>
                  <a:srgbClr val="00FFCC"/>
                </a:solidFill>
                <a:latin typeface="Times New Roman" pitchFamily="18" charset="0"/>
              </a:rPr>
              <a:t>Item 1 - Policy/Admissions</a:t>
            </a:r>
            <a:endParaRPr lang="en-US" sz="4800" dirty="0"/>
          </a:p>
        </p:txBody>
      </p:sp>
      <p:sp>
        <p:nvSpPr>
          <p:cNvPr id="5" name="Content Placeholder 4">
            <a:extLst>
              <a:ext uri="{FF2B5EF4-FFF2-40B4-BE49-F238E27FC236}">
                <a16:creationId xmlns:a16="http://schemas.microsoft.com/office/drawing/2014/main" id="{A7DDC95E-E2EA-4D62-8680-839E16BB0C61}"/>
              </a:ext>
            </a:extLst>
          </p:cNvPr>
          <p:cNvSpPr>
            <a:spLocks noGrp="1"/>
          </p:cNvSpPr>
          <p:nvPr>
            <p:ph idx="1"/>
          </p:nvPr>
        </p:nvSpPr>
        <p:spPr/>
        <p:txBody>
          <a:bodyPr>
            <a:normAutofit/>
          </a:bodyPr>
          <a:lstStyle/>
          <a:p>
            <a:pPr marL="0" indent="0">
              <a:buNone/>
            </a:pPr>
            <a:r>
              <a:rPr lang="en-US" sz="2800" b="1" dirty="0">
                <a:solidFill>
                  <a:srgbClr val="FFCCFF"/>
                </a:solidFill>
                <a:effectLst/>
                <a:latin typeface="Calibri" panose="020F0502020204030204" pitchFamily="34" charset="0"/>
                <a:ea typeface="Calibri" panose="020F0502020204030204" pitchFamily="34" charset="0"/>
                <a:cs typeface="Calibri" panose="020F0502020204030204" pitchFamily="34" charset="0"/>
              </a:rPr>
              <a:t>Consider request regarding participation of online groups in the General Service Structure </a:t>
            </a:r>
            <a:endParaRPr lang="en-US" sz="2800" b="1" dirty="0">
              <a:solidFill>
                <a:srgbClr val="FFCCFF"/>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a:p>
            <a:pPr marL="342900" marR="0" lvl="0" indent="-342900">
              <a:lnSpc>
                <a:spcPct val="107000"/>
              </a:lnSpc>
              <a:spcBef>
                <a:spcPts val="0"/>
              </a:spcBef>
              <a:spcAft>
                <a:spcPts val="0"/>
              </a:spcAft>
              <a:buFont typeface="+mj-lt"/>
              <a:buAutoNum type="arabicPeriod"/>
            </a:pPr>
            <a:r>
              <a:rPr lang="en-US" dirty="0">
                <a:effectLst/>
                <a:latin typeface="Calibri" panose="020F0502020204030204" pitchFamily="34" charset="0"/>
                <a:ea typeface="Calibri" panose="020F0502020204030204" pitchFamily="34" charset="0"/>
                <a:cs typeface="Calibri" panose="020F0502020204030204" pitchFamily="34" charset="0"/>
              </a:rPr>
              <a:t>How does your group feel about online only groups wanting to participate within the General Service Structure?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dirty="0">
                <a:effectLst/>
                <a:latin typeface="Calibri" panose="020F0502020204030204" pitchFamily="34" charset="0"/>
                <a:ea typeface="Calibri" panose="020F0502020204030204" pitchFamily="34" charset="0"/>
                <a:cs typeface="Calibri" panose="020F0502020204030204" pitchFamily="34" charset="0"/>
              </a:rPr>
              <a:t>Do you or your group think online only groups not participating in the service structure is a problem that should be address by GSO?   Please explain why or why not?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dirty="0">
                <a:effectLst/>
                <a:latin typeface="Calibri" panose="020F0502020204030204" pitchFamily="34" charset="0"/>
                <a:ea typeface="Calibri" panose="020F0502020204030204" pitchFamily="34" charset="0"/>
                <a:cs typeface="Calibri" panose="020F0502020204030204" pitchFamily="34" charset="0"/>
              </a:rPr>
              <a:t>Who are we missing from General Service without allowing online only meetings to be recognized?</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3029518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2365</TotalTime>
  <Words>1310</Words>
  <Application>Microsoft Office PowerPoint</Application>
  <PresentationFormat>Widescreen</PresentationFormat>
  <Paragraphs>109</Paragraphs>
  <Slides>14</Slides>
  <Notes>6</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1" baseType="lpstr">
      <vt:lpstr>Arial</vt:lpstr>
      <vt:lpstr>Bookman Old Style</vt:lpstr>
      <vt:lpstr>Calibri</vt:lpstr>
      <vt:lpstr>Rockwell</vt:lpstr>
      <vt:lpstr>Times New Roman</vt:lpstr>
      <vt:lpstr>Damask</vt:lpstr>
      <vt:lpstr>Microsoft PowerPoint Slide</vt:lpstr>
      <vt:lpstr>   </vt:lpstr>
      <vt:lpstr>Area 72  </vt:lpstr>
      <vt:lpstr>Communication by Website </vt:lpstr>
      <vt:lpstr>Communication by Website</vt:lpstr>
      <vt:lpstr>Communication by Website</vt:lpstr>
      <vt:lpstr>13 Conference Committee Assignments  in late December</vt:lpstr>
      <vt:lpstr>Items for considerations </vt:lpstr>
      <vt:lpstr>Items for considerations  For the Pre-Conference </vt:lpstr>
      <vt:lpstr>Item 1 - Policy/Admissions</vt:lpstr>
      <vt:lpstr>Item  2 - Corrections</vt:lpstr>
      <vt:lpstr>Item 3 - Report and Charter</vt:lpstr>
      <vt:lpstr>Item 4 - Literature</vt:lpstr>
      <vt:lpstr>Item 5 - Finance </vt:lpstr>
      <vt:lpstr>Thank you for being part of the Conference Process!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 LaRue</dc:creator>
  <cp:lastModifiedBy>Mary Thomas</cp:lastModifiedBy>
  <cp:revision>57</cp:revision>
  <dcterms:created xsi:type="dcterms:W3CDTF">2021-02-10T14:53:57Z</dcterms:created>
  <dcterms:modified xsi:type="dcterms:W3CDTF">2021-03-15T00:40:11Z</dcterms:modified>
</cp:coreProperties>
</file>